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32"/>
  </p:notesMasterIdLst>
  <p:sldIdLst>
    <p:sldId id="261" r:id="rId2"/>
    <p:sldId id="308" r:id="rId3"/>
    <p:sldId id="310" r:id="rId4"/>
    <p:sldId id="311" r:id="rId5"/>
    <p:sldId id="258" r:id="rId6"/>
    <p:sldId id="265" r:id="rId7"/>
    <p:sldId id="315" r:id="rId8"/>
    <p:sldId id="282" r:id="rId9"/>
    <p:sldId id="260" r:id="rId10"/>
    <p:sldId id="313" r:id="rId11"/>
    <p:sldId id="300" r:id="rId12"/>
    <p:sldId id="285" r:id="rId13"/>
    <p:sldId id="286" r:id="rId14"/>
    <p:sldId id="295" r:id="rId15"/>
    <p:sldId id="305" r:id="rId16"/>
    <p:sldId id="287" r:id="rId17"/>
    <p:sldId id="302" r:id="rId18"/>
    <p:sldId id="288" r:id="rId19"/>
    <p:sldId id="296" r:id="rId20"/>
    <p:sldId id="289" r:id="rId21"/>
    <p:sldId id="297" r:id="rId22"/>
    <p:sldId id="291" r:id="rId23"/>
    <p:sldId id="290" r:id="rId24"/>
    <p:sldId id="312" r:id="rId25"/>
    <p:sldId id="314" r:id="rId26"/>
    <p:sldId id="299" r:id="rId27"/>
    <p:sldId id="298" r:id="rId28"/>
    <p:sldId id="301" r:id="rId29"/>
    <p:sldId id="292" r:id="rId30"/>
    <p:sldId id="30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52281" autoAdjust="0"/>
  </p:normalViewPr>
  <p:slideViewPr>
    <p:cSldViewPr>
      <p:cViewPr>
        <p:scale>
          <a:sx n="94" d="100"/>
          <a:sy n="94" d="100"/>
        </p:scale>
        <p:origin x="-462" y="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01A7C-F128-244E-BB3A-BB499F740B25}" type="doc">
      <dgm:prSet loTypeId="urn:microsoft.com/office/officeart/2005/8/layout/process3" loCatId="" qsTypeId="urn:microsoft.com/office/officeart/2005/8/quickstyle/simple5" qsCatId="simple" csTypeId="urn:microsoft.com/office/officeart/2005/8/colors/accent1_2" csCatId="accent1" phldr="1"/>
      <dgm:spPr/>
    </dgm:pt>
    <dgm:pt modelId="{94418544-8A72-F047-8064-B7A611CE2F1F}">
      <dgm:prSet phldrT="[Text]"/>
      <dgm:spPr/>
      <dgm:t>
        <a:bodyPr/>
        <a:lstStyle/>
        <a:p>
          <a:r>
            <a:rPr lang="en-US" dirty="0" smtClean="0"/>
            <a:t>July	</a:t>
          </a:r>
          <a:endParaRPr lang="en-US" dirty="0"/>
        </a:p>
      </dgm:t>
    </dgm:pt>
    <dgm:pt modelId="{02846A39-C296-894E-B91E-3C534D425E2A}" type="parTrans" cxnId="{51F97E5B-ABCE-B648-A902-CD21CAF62C45}">
      <dgm:prSet/>
      <dgm:spPr/>
      <dgm:t>
        <a:bodyPr/>
        <a:lstStyle/>
        <a:p>
          <a:endParaRPr lang="en-US"/>
        </a:p>
      </dgm:t>
    </dgm:pt>
    <dgm:pt modelId="{3F732D93-9D33-8F47-8F46-BDED94D5544A}" type="sibTrans" cxnId="{51F97E5B-ABCE-B648-A902-CD21CAF62C45}">
      <dgm:prSet/>
      <dgm:spPr/>
      <dgm:t>
        <a:bodyPr/>
        <a:lstStyle/>
        <a:p>
          <a:endParaRPr lang="en-US"/>
        </a:p>
      </dgm:t>
    </dgm:pt>
    <dgm:pt modelId="{1341F8BB-6BDC-2746-A1CE-156B9BF340C9}">
      <dgm:prSet phldrT="[Text]"/>
      <dgm:spPr/>
      <dgm:t>
        <a:bodyPr/>
        <a:lstStyle/>
        <a:p>
          <a:r>
            <a:rPr lang="en-US" dirty="0" smtClean="0"/>
            <a:t>Aug</a:t>
          </a:r>
          <a:endParaRPr lang="en-US" dirty="0"/>
        </a:p>
      </dgm:t>
    </dgm:pt>
    <dgm:pt modelId="{BA01128C-9FA7-B94D-91B5-722DF8B3C1A4}" type="parTrans" cxnId="{85C3C980-9D42-E040-9D7A-95A6E944E933}">
      <dgm:prSet/>
      <dgm:spPr/>
      <dgm:t>
        <a:bodyPr/>
        <a:lstStyle/>
        <a:p>
          <a:endParaRPr lang="en-US"/>
        </a:p>
      </dgm:t>
    </dgm:pt>
    <dgm:pt modelId="{2C3A8CD0-765A-C04D-83B2-BFE27FF15F15}" type="sibTrans" cxnId="{85C3C980-9D42-E040-9D7A-95A6E944E933}">
      <dgm:prSet/>
      <dgm:spPr/>
      <dgm:t>
        <a:bodyPr/>
        <a:lstStyle/>
        <a:p>
          <a:endParaRPr lang="en-US"/>
        </a:p>
      </dgm:t>
    </dgm:pt>
    <dgm:pt modelId="{6C630334-231A-C24A-B1E6-E12CD0B4A165}">
      <dgm:prSet phldrT="[Text]"/>
      <dgm:spPr/>
      <dgm:t>
        <a:bodyPr/>
        <a:lstStyle/>
        <a:p>
          <a:r>
            <a:rPr lang="en-US" dirty="0" smtClean="0"/>
            <a:t>Oct</a:t>
          </a:r>
          <a:endParaRPr lang="en-US" dirty="0"/>
        </a:p>
      </dgm:t>
    </dgm:pt>
    <dgm:pt modelId="{67266FEA-CB2D-854B-B535-732DEE0F6968}" type="parTrans" cxnId="{C712645E-B876-3E48-971C-1005891A0FF0}">
      <dgm:prSet/>
      <dgm:spPr/>
      <dgm:t>
        <a:bodyPr/>
        <a:lstStyle/>
        <a:p>
          <a:endParaRPr lang="en-US"/>
        </a:p>
      </dgm:t>
    </dgm:pt>
    <dgm:pt modelId="{44E381AF-DABF-E949-AEAC-FAF5FB2188BB}" type="sibTrans" cxnId="{C712645E-B876-3E48-971C-1005891A0FF0}">
      <dgm:prSet/>
      <dgm:spPr/>
      <dgm:t>
        <a:bodyPr/>
        <a:lstStyle/>
        <a:p>
          <a:endParaRPr lang="en-US"/>
        </a:p>
      </dgm:t>
    </dgm:pt>
    <dgm:pt modelId="{4E429E22-F3C2-0A4A-B73A-0DF26FF560CF}">
      <dgm:prSet/>
      <dgm:spPr/>
      <dgm:t>
        <a:bodyPr/>
        <a:lstStyle/>
        <a:p>
          <a:r>
            <a:rPr lang="en-US" dirty="0" smtClean="0"/>
            <a:t>Nov</a:t>
          </a:r>
          <a:endParaRPr lang="en-US" dirty="0"/>
        </a:p>
      </dgm:t>
    </dgm:pt>
    <dgm:pt modelId="{CA640FCB-4363-E646-B7BB-BE43D8F730E2}" type="parTrans" cxnId="{46490BA7-900C-AC49-AE4D-C2BD6BE177DA}">
      <dgm:prSet/>
      <dgm:spPr/>
      <dgm:t>
        <a:bodyPr/>
        <a:lstStyle/>
        <a:p>
          <a:endParaRPr lang="en-US"/>
        </a:p>
      </dgm:t>
    </dgm:pt>
    <dgm:pt modelId="{3091276C-EC4E-A840-AB0E-EA80983A0739}" type="sibTrans" cxnId="{46490BA7-900C-AC49-AE4D-C2BD6BE177DA}">
      <dgm:prSet/>
      <dgm:spPr/>
      <dgm:t>
        <a:bodyPr/>
        <a:lstStyle/>
        <a:p>
          <a:endParaRPr lang="en-US"/>
        </a:p>
      </dgm:t>
    </dgm:pt>
    <dgm:pt modelId="{5ECC719F-2066-D745-9270-4393992399F2}">
      <dgm:prSet/>
      <dgm:spPr/>
      <dgm:t>
        <a:bodyPr/>
        <a:lstStyle/>
        <a:p>
          <a:r>
            <a:rPr lang="en-US" dirty="0" smtClean="0"/>
            <a:t>Dec</a:t>
          </a:r>
          <a:endParaRPr lang="en-US" dirty="0"/>
        </a:p>
      </dgm:t>
    </dgm:pt>
    <dgm:pt modelId="{0301D34B-60A5-AD44-B821-EDB61D216F75}" type="parTrans" cxnId="{73899B62-72E8-F141-9FE9-7E5927EE2F19}">
      <dgm:prSet/>
      <dgm:spPr/>
      <dgm:t>
        <a:bodyPr/>
        <a:lstStyle/>
        <a:p>
          <a:endParaRPr lang="en-US"/>
        </a:p>
      </dgm:t>
    </dgm:pt>
    <dgm:pt modelId="{72F8465F-4515-A743-8517-E1B68061D348}" type="sibTrans" cxnId="{73899B62-72E8-F141-9FE9-7E5927EE2F19}">
      <dgm:prSet/>
      <dgm:spPr/>
      <dgm:t>
        <a:bodyPr/>
        <a:lstStyle/>
        <a:p>
          <a:endParaRPr lang="en-US"/>
        </a:p>
      </dgm:t>
    </dgm:pt>
    <dgm:pt modelId="{3D6E3891-23C6-6047-A37C-CB96072A7A6D}">
      <dgm:prSet/>
      <dgm:spPr/>
      <dgm:t>
        <a:bodyPr/>
        <a:lstStyle/>
        <a:p>
          <a:r>
            <a:rPr lang="en-US" dirty="0" smtClean="0"/>
            <a:t>Sept</a:t>
          </a:r>
          <a:endParaRPr lang="en-US" dirty="0"/>
        </a:p>
      </dgm:t>
    </dgm:pt>
    <dgm:pt modelId="{9C5EE114-4392-0F41-8989-D7457B836A70}" type="parTrans" cxnId="{94FE49EE-EF3D-8144-8232-92A753D5F5F6}">
      <dgm:prSet/>
      <dgm:spPr/>
      <dgm:t>
        <a:bodyPr/>
        <a:lstStyle/>
        <a:p>
          <a:endParaRPr lang="en-US"/>
        </a:p>
      </dgm:t>
    </dgm:pt>
    <dgm:pt modelId="{1996313E-42E9-774D-AD41-903000A3EB0A}" type="sibTrans" cxnId="{94FE49EE-EF3D-8144-8232-92A753D5F5F6}">
      <dgm:prSet/>
      <dgm:spPr/>
      <dgm:t>
        <a:bodyPr/>
        <a:lstStyle/>
        <a:p>
          <a:endParaRPr lang="en-US"/>
        </a:p>
      </dgm:t>
    </dgm:pt>
    <dgm:pt modelId="{A88E1201-B145-C840-AE8A-A3C8F3FF8A27}">
      <dgm:prSet/>
      <dgm:spPr/>
      <dgm:t>
        <a:bodyPr/>
        <a:lstStyle/>
        <a:p>
          <a:r>
            <a:rPr lang="en-US" dirty="0" smtClean="0"/>
            <a:t>Interview</a:t>
          </a:r>
          <a:endParaRPr lang="en-US" dirty="0"/>
        </a:p>
      </dgm:t>
    </dgm:pt>
    <dgm:pt modelId="{C7BB7E00-1367-BF40-9F5D-577434A1A3E6}" type="parTrans" cxnId="{7A6794EE-C272-794E-9789-4AA3EAB272AB}">
      <dgm:prSet/>
      <dgm:spPr/>
      <dgm:t>
        <a:bodyPr/>
        <a:lstStyle/>
        <a:p>
          <a:endParaRPr lang="en-US"/>
        </a:p>
      </dgm:t>
    </dgm:pt>
    <dgm:pt modelId="{24B3474B-78D7-2A4C-AEEE-5AD98D1A8511}" type="sibTrans" cxnId="{7A6794EE-C272-794E-9789-4AA3EAB272AB}">
      <dgm:prSet/>
      <dgm:spPr/>
      <dgm:t>
        <a:bodyPr/>
        <a:lstStyle/>
        <a:p>
          <a:endParaRPr lang="en-US"/>
        </a:p>
      </dgm:t>
    </dgm:pt>
    <dgm:pt modelId="{82E5B79A-F561-E14D-9A41-B07B5DCF4E4A}">
      <dgm:prSet/>
      <dgm:spPr/>
      <dgm:t>
        <a:bodyPr/>
        <a:lstStyle/>
        <a:p>
          <a:r>
            <a:rPr lang="en-US" dirty="0" smtClean="0"/>
            <a:t>Home</a:t>
          </a:r>
          <a:endParaRPr lang="en-US" dirty="0"/>
        </a:p>
      </dgm:t>
    </dgm:pt>
    <dgm:pt modelId="{5F7F3AEA-16E1-624E-88A8-700944F2079F}" type="parTrans" cxnId="{0001D0E7-DAB2-864A-9FB2-81889C0EC8B3}">
      <dgm:prSet/>
      <dgm:spPr/>
      <dgm:t>
        <a:bodyPr/>
        <a:lstStyle/>
        <a:p>
          <a:endParaRPr lang="en-US"/>
        </a:p>
      </dgm:t>
    </dgm:pt>
    <dgm:pt modelId="{6411DB51-9D6D-5E44-8F72-0358D2DCA4B3}" type="sibTrans" cxnId="{0001D0E7-DAB2-864A-9FB2-81889C0EC8B3}">
      <dgm:prSet/>
      <dgm:spPr/>
      <dgm:t>
        <a:bodyPr/>
        <a:lstStyle/>
        <a:p>
          <a:endParaRPr lang="en-US"/>
        </a:p>
      </dgm:t>
    </dgm:pt>
    <dgm:pt modelId="{EE09A108-5796-1D44-AA31-A3DCEB24D919}">
      <dgm:prSet/>
      <dgm:spPr/>
      <dgm:t>
        <a:bodyPr/>
        <a:lstStyle/>
        <a:p>
          <a:r>
            <a:rPr lang="en-US" dirty="0" smtClean="0"/>
            <a:t>Away</a:t>
          </a:r>
          <a:endParaRPr lang="en-US" dirty="0"/>
        </a:p>
      </dgm:t>
    </dgm:pt>
    <dgm:pt modelId="{0DD8E263-ABD2-C14E-982F-BDEE8911BF14}" type="parTrans" cxnId="{BC0B01CE-904E-8F46-A2D4-0262FC5486D3}">
      <dgm:prSet/>
      <dgm:spPr/>
      <dgm:t>
        <a:bodyPr/>
        <a:lstStyle/>
        <a:p>
          <a:endParaRPr lang="en-US"/>
        </a:p>
      </dgm:t>
    </dgm:pt>
    <dgm:pt modelId="{43BEB10D-4EB4-574F-8B7C-D5B154D6F63A}" type="sibTrans" cxnId="{BC0B01CE-904E-8F46-A2D4-0262FC5486D3}">
      <dgm:prSet/>
      <dgm:spPr/>
      <dgm:t>
        <a:bodyPr/>
        <a:lstStyle/>
        <a:p>
          <a:endParaRPr lang="en-US"/>
        </a:p>
      </dgm:t>
    </dgm:pt>
    <dgm:pt modelId="{1409B1C9-5C6F-3D40-A2B9-68206E112E17}">
      <dgm:prSet/>
      <dgm:spPr/>
      <dgm:t>
        <a:bodyPr/>
        <a:lstStyle/>
        <a:p>
          <a:r>
            <a:rPr lang="en-US" dirty="0" smtClean="0"/>
            <a:t>Helpful</a:t>
          </a:r>
          <a:endParaRPr lang="en-US" dirty="0"/>
        </a:p>
      </dgm:t>
    </dgm:pt>
    <dgm:pt modelId="{7886515F-753B-F442-9F4E-20CF6552FC66}" type="parTrans" cxnId="{15A52457-1519-D141-8820-40D397589B21}">
      <dgm:prSet/>
      <dgm:spPr/>
      <dgm:t>
        <a:bodyPr/>
        <a:lstStyle/>
        <a:p>
          <a:endParaRPr lang="en-US"/>
        </a:p>
      </dgm:t>
    </dgm:pt>
    <dgm:pt modelId="{06745766-CC85-2E42-AAFB-3F10312AA4D3}" type="sibTrans" cxnId="{15A52457-1519-D141-8820-40D397589B21}">
      <dgm:prSet/>
      <dgm:spPr/>
      <dgm:t>
        <a:bodyPr/>
        <a:lstStyle/>
        <a:p>
          <a:endParaRPr lang="en-US"/>
        </a:p>
      </dgm:t>
    </dgm:pt>
    <dgm:pt modelId="{398FD3AD-C74C-374B-9C27-57928DC9709D}">
      <dgm:prSet phldrT="[Text]"/>
      <dgm:spPr/>
      <dgm:t>
        <a:bodyPr/>
        <a:lstStyle/>
        <a:p>
          <a:r>
            <a:rPr lang="en-US" dirty="0" smtClean="0"/>
            <a:t>Helpful</a:t>
          </a:r>
          <a:endParaRPr lang="en-US" dirty="0"/>
        </a:p>
      </dgm:t>
    </dgm:pt>
    <dgm:pt modelId="{40B0D9C4-AE4D-664F-BE4F-1DF835A57D5D}" type="parTrans" cxnId="{6C731E01-0BDC-4C4A-A5D9-4157CED65C93}">
      <dgm:prSet/>
      <dgm:spPr/>
      <dgm:t>
        <a:bodyPr/>
        <a:lstStyle/>
        <a:p>
          <a:endParaRPr lang="en-US"/>
        </a:p>
      </dgm:t>
    </dgm:pt>
    <dgm:pt modelId="{E4FE9475-D440-214D-AB7C-5761DF6D4009}" type="sibTrans" cxnId="{6C731E01-0BDC-4C4A-A5D9-4157CED65C93}">
      <dgm:prSet/>
      <dgm:spPr/>
      <dgm:t>
        <a:bodyPr/>
        <a:lstStyle/>
        <a:p>
          <a:endParaRPr lang="en-US"/>
        </a:p>
      </dgm:t>
    </dgm:pt>
    <dgm:pt modelId="{224F9560-75BC-094A-93A7-80379B8714AD}">
      <dgm:prSet/>
      <dgm:spPr/>
      <dgm:t>
        <a:bodyPr/>
        <a:lstStyle/>
        <a:p>
          <a:r>
            <a:rPr lang="en-US" dirty="0" smtClean="0"/>
            <a:t>Helpful</a:t>
          </a:r>
          <a:endParaRPr lang="en-US" dirty="0"/>
        </a:p>
      </dgm:t>
    </dgm:pt>
    <dgm:pt modelId="{EADCC04B-FDEB-3143-94CA-F5E01CB2428E}" type="parTrans" cxnId="{5EDEEF87-2C6E-4F41-9C88-E747523038F3}">
      <dgm:prSet/>
      <dgm:spPr/>
      <dgm:t>
        <a:bodyPr/>
        <a:lstStyle/>
        <a:p>
          <a:endParaRPr lang="en-US"/>
        </a:p>
      </dgm:t>
    </dgm:pt>
    <dgm:pt modelId="{8445F87B-A4D3-8144-B630-04C0A0359423}" type="sibTrans" cxnId="{5EDEEF87-2C6E-4F41-9C88-E747523038F3}">
      <dgm:prSet/>
      <dgm:spPr/>
      <dgm:t>
        <a:bodyPr/>
        <a:lstStyle/>
        <a:p>
          <a:endParaRPr lang="en-US"/>
        </a:p>
      </dgm:t>
    </dgm:pt>
    <dgm:pt modelId="{241FC045-4E02-2647-9E26-AD9D6AEB9EB6}" type="pres">
      <dgm:prSet presAssocID="{90B01A7C-F128-244E-BB3A-BB499F740B25}" presName="linearFlow" presStyleCnt="0">
        <dgm:presLayoutVars>
          <dgm:dir/>
          <dgm:animLvl val="lvl"/>
          <dgm:resizeHandles val="exact"/>
        </dgm:presLayoutVars>
      </dgm:prSet>
      <dgm:spPr/>
    </dgm:pt>
    <dgm:pt modelId="{CA74BB45-377B-EC4B-B8EB-15969828A62C}" type="pres">
      <dgm:prSet presAssocID="{94418544-8A72-F047-8064-B7A611CE2F1F}" presName="composite" presStyleCnt="0"/>
      <dgm:spPr/>
    </dgm:pt>
    <dgm:pt modelId="{C4B73863-5599-7B47-B734-5423C630F674}" type="pres">
      <dgm:prSet presAssocID="{94418544-8A72-F047-8064-B7A611CE2F1F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A3FE96-A6C1-2A42-B53E-7F36B76A0E0C}" type="pres">
      <dgm:prSet presAssocID="{94418544-8A72-F047-8064-B7A611CE2F1F}" presName="parSh" presStyleLbl="node1" presStyleIdx="0" presStyleCnt="6"/>
      <dgm:spPr/>
      <dgm:t>
        <a:bodyPr/>
        <a:lstStyle/>
        <a:p>
          <a:endParaRPr lang="en-US"/>
        </a:p>
      </dgm:t>
    </dgm:pt>
    <dgm:pt modelId="{0808C7C6-6DDE-6D4B-8846-8D3BB55C50A2}" type="pres">
      <dgm:prSet presAssocID="{94418544-8A72-F047-8064-B7A611CE2F1F}" presName="desTx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E37908-DB81-964F-A5D4-0D4D23877B91}" type="pres">
      <dgm:prSet presAssocID="{3F732D93-9D33-8F47-8F46-BDED94D5544A}" presName="sibTrans" presStyleLbl="sibTrans2D1" presStyleIdx="0" presStyleCnt="5"/>
      <dgm:spPr/>
      <dgm:t>
        <a:bodyPr/>
        <a:lstStyle/>
        <a:p>
          <a:endParaRPr lang="en-US"/>
        </a:p>
      </dgm:t>
    </dgm:pt>
    <dgm:pt modelId="{23C6C323-F5B2-2744-8349-85CB17E49090}" type="pres">
      <dgm:prSet presAssocID="{3F732D93-9D33-8F47-8F46-BDED94D5544A}" presName="connTx" presStyleLbl="sibTrans2D1" presStyleIdx="0" presStyleCnt="5"/>
      <dgm:spPr/>
      <dgm:t>
        <a:bodyPr/>
        <a:lstStyle/>
        <a:p>
          <a:endParaRPr lang="en-US"/>
        </a:p>
      </dgm:t>
    </dgm:pt>
    <dgm:pt modelId="{8E92335B-6B94-8541-98C7-3D6AB5B5BBF6}" type="pres">
      <dgm:prSet presAssocID="{1341F8BB-6BDC-2746-A1CE-156B9BF340C9}" presName="composite" presStyleCnt="0"/>
      <dgm:spPr/>
    </dgm:pt>
    <dgm:pt modelId="{AEE4250C-8C76-404F-A8A6-C0FF6546130E}" type="pres">
      <dgm:prSet presAssocID="{1341F8BB-6BDC-2746-A1CE-156B9BF340C9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C4711-D3F5-8543-97E2-7038BA8C6A94}" type="pres">
      <dgm:prSet presAssocID="{1341F8BB-6BDC-2746-A1CE-156B9BF340C9}" presName="parSh" presStyleLbl="node1" presStyleIdx="1" presStyleCnt="6"/>
      <dgm:spPr/>
      <dgm:t>
        <a:bodyPr/>
        <a:lstStyle/>
        <a:p>
          <a:endParaRPr lang="en-US"/>
        </a:p>
      </dgm:t>
    </dgm:pt>
    <dgm:pt modelId="{9F4004F0-9284-5E44-ACFF-4FC191E13748}" type="pres">
      <dgm:prSet presAssocID="{1341F8BB-6BDC-2746-A1CE-156B9BF340C9}" presName="desTx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B0378-F40A-1B4F-A925-6231F85B7345}" type="pres">
      <dgm:prSet presAssocID="{2C3A8CD0-765A-C04D-83B2-BFE27FF15F15}" presName="sibTrans" presStyleLbl="sibTrans2D1" presStyleIdx="1" presStyleCnt="5"/>
      <dgm:spPr/>
      <dgm:t>
        <a:bodyPr/>
        <a:lstStyle/>
        <a:p>
          <a:endParaRPr lang="en-US"/>
        </a:p>
      </dgm:t>
    </dgm:pt>
    <dgm:pt modelId="{7792A05F-8514-B641-9AC4-8C4A19D68ABB}" type="pres">
      <dgm:prSet presAssocID="{2C3A8CD0-765A-C04D-83B2-BFE27FF15F15}" presName="connTx" presStyleLbl="sibTrans2D1" presStyleIdx="1" presStyleCnt="5"/>
      <dgm:spPr/>
      <dgm:t>
        <a:bodyPr/>
        <a:lstStyle/>
        <a:p>
          <a:endParaRPr lang="en-US"/>
        </a:p>
      </dgm:t>
    </dgm:pt>
    <dgm:pt modelId="{B8C48993-0064-CF46-B480-701A12E195EC}" type="pres">
      <dgm:prSet presAssocID="{3D6E3891-23C6-6047-A37C-CB96072A7A6D}" presName="composite" presStyleCnt="0"/>
      <dgm:spPr/>
    </dgm:pt>
    <dgm:pt modelId="{6D3990EE-8E50-FC4F-9456-7DB9B39931AE}" type="pres">
      <dgm:prSet presAssocID="{3D6E3891-23C6-6047-A37C-CB96072A7A6D}" presName="par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BDB1-AB21-6C42-AD20-68C162D51583}" type="pres">
      <dgm:prSet presAssocID="{3D6E3891-23C6-6047-A37C-CB96072A7A6D}" presName="parSh" presStyleLbl="node1" presStyleIdx="2" presStyleCnt="6"/>
      <dgm:spPr/>
      <dgm:t>
        <a:bodyPr/>
        <a:lstStyle/>
        <a:p>
          <a:endParaRPr lang="en-US"/>
        </a:p>
      </dgm:t>
    </dgm:pt>
    <dgm:pt modelId="{9D7D82BB-50B4-2841-B50A-CA5A0C683552}" type="pres">
      <dgm:prSet presAssocID="{3D6E3891-23C6-6047-A37C-CB96072A7A6D}" presName="desTx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9AAFEC-E5FC-2344-BC62-EEBC555735FC}" type="pres">
      <dgm:prSet presAssocID="{1996313E-42E9-774D-AD41-903000A3EB0A}" presName="sibTrans" presStyleLbl="sibTrans2D1" presStyleIdx="2" presStyleCnt="5"/>
      <dgm:spPr/>
      <dgm:t>
        <a:bodyPr/>
        <a:lstStyle/>
        <a:p>
          <a:endParaRPr lang="en-US"/>
        </a:p>
      </dgm:t>
    </dgm:pt>
    <dgm:pt modelId="{8EE31D2F-1930-1041-B50E-5E9F73BFFF0D}" type="pres">
      <dgm:prSet presAssocID="{1996313E-42E9-774D-AD41-903000A3EB0A}" presName="connTx" presStyleLbl="sibTrans2D1" presStyleIdx="2" presStyleCnt="5"/>
      <dgm:spPr/>
      <dgm:t>
        <a:bodyPr/>
        <a:lstStyle/>
        <a:p>
          <a:endParaRPr lang="en-US"/>
        </a:p>
      </dgm:t>
    </dgm:pt>
    <dgm:pt modelId="{F6178AEC-5080-9F44-8B38-38156D38712E}" type="pres">
      <dgm:prSet presAssocID="{6C630334-231A-C24A-B1E6-E12CD0B4A165}" presName="composite" presStyleCnt="0"/>
      <dgm:spPr/>
    </dgm:pt>
    <dgm:pt modelId="{DB039065-2EC2-1644-A544-95F6F21C0410}" type="pres">
      <dgm:prSet presAssocID="{6C630334-231A-C24A-B1E6-E12CD0B4A165}" presName="par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9E872-93BE-544B-B1A1-FE689A4BE0D9}" type="pres">
      <dgm:prSet presAssocID="{6C630334-231A-C24A-B1E6-E12CD0B4A165}" presName="parSh" presStyleLbl="node1" presStyleIdx="3" presStyleCnt="6"/>
      <dgm:spPr/>
      <dgm:t>
        <a:bodyPr/>
        <a:lstStyle/>
        <a:p>
          <a:endParaRPr lang="en-US"/>
        </a:p>
      </dgm:t>
    </dgm:pt>
    <dgm:pt modelId="{532D57A5-3469-8746-9522-BF3A58430282}" type="pres">
      <dgm:prSet presAssocID="{6C630334-231A-C24A-B1E6-E12CD0B4A165}" presName="desTx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8F9AD-1859-5549-BEA5-A44F8245A175}" type="pres">
      <dgm:prSet presAssocID="{44E381AF-DABF-E949-AEAC-FAF5FB2188BB}" presName="sibTrans" presStyleLbl="sibTrans2D1" presStyleIdx="3" presStyleCnt="5"/>
      <dgm:spPr/>
      <dgm:t>
        <a:bodyPr/>
        <a:lstStyle/>
        <a:p>
          <a:endParaRPr lang="en-US"/>
        </a:p>
      </dgm:t>
    </dgm:pt>
    <dgm:pt modelId="{76497475-41C7-BC4B-AA54-2028F8AD87C3}" type="pres">
      <dgm:prSet presAssocID="{44E381AF-DABF-E949-AEAC-FAF5FB2188BB}" presName="connTx" presStyleLbl="sibTrans2D1" presStyleIdx="3" presStyleCnt="5"/>
      <dgm:spPr/>
      <dgm:t>
        <a:bodyPr/>
        <a:lstStyle/>
        <a:p>
          <a:endParaRPr lang="en-US"/>
        </a:p>
      </dgm:t>
    </dgm:pt>
    <dgm:pt modelId="{2EA27FE2-8657-C149-9B7C-F9E1F4BFA9AC}" type="pres">
      <dgm:prSet presAssocID="{4E429E22-F3C2-0A4A-B73A-0DF26FF560CF}" presName="composite" presStyleCnt="0"/>
      <dgm:spPr/>
    </dgm:pt>
    <dgm:pt modelId="{73F89BBF-6BBD-1C4C-A358-C9A16746BF9E}" type="pres">
      <dgm:prSet presAssocID="{4E429E22-F3C2-0A4A-B73A-0DF26FF560CF}" presName="par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5BC12-355C-204C-B27F-93634DF955E6}" type="pres">
      <dgm:prSet presAssocID="{4E429E22-F3C2-0A4A-B73A-0DF26FF560CF}" presName="parSh" presStyleLbl="node1" presStyleIdx="4" presStyleCnt="6"/>
      <dgm:spPr/>
      <dgm:t>
        <a:bodyPr/>
        <a:lstStyle/>
        <a:p>
          <a:endParaRPr lang="en-US"/>
        </a:p>
      </dgm:t>
    </dgm:pt>
    <dgm:pt modelId="{C44415AD-17C1-4847-9CF6-F6A3ACD9BA8C}" type="pres">
      <dgm:prSet presAssocID="{4E429E22-F3C2-0A4A-B73A-0DF26FF560CF}" presName="desTx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60179-93A1-1C4D-9763-6D44C3359ED1}" type="pres">
      <dgm:prSet presAssocID="{3091276C-EC4E-A840-AB0E-EA80983A0739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2DF1FAF-6C42-1C4D-B856-A2ECF92BB91B}" type="pres">
      <dgm:prSet presAssocID="{3091276C-EC4E-A840-AB0E-EA80983A0739}" presName="connTx" presStyleLbl="sibTrans2D1" presStyleIdx="4" presStyleCnt="5"/>
      <dgm:spPr/>
      <dgm:t>
        <a:bodyPr/>
        <a:lstStyle/>
        <a:p>
          <a:endParaRPr lang="en-US"/>
        </a:p>
      </dgm:t>
    </dgm:pt>
    <dgm:pt modelId="{257D74F6-53F1-4241-9104-8EA389FF71FE}" type="pres">
      <dgm:prSet presAssocID="{5ECC719F-2066-D745-9270-4393992399F2}" presName="composite" presStyleCnt="0"/>
      <dgm:spPr/>
    </dgm:pt>
    <dgm:pt modelId="{C8837870-C29F-824A-818E-EE8CBD6358FF}" type="pres">
      <dgm:prSet presAssocID="{5ECC719F-2066-D745-9270-4393992399F2}" presName="par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FF768-B728-BA49-8338-08E6C757A3A0}" type="pres">
      <dgm:prSet presAssocID="{5ECC719F-2066-D745-9270-4393992399F2}" presName="parSh" presStyleLbl="node1" presStyleIdx="5" presStyleCnt="6"/>
      <dgm:spPr/>
      <dgm:t>
        <a:bodyPr/>
        <a:lstStyle/>
        <a:p>
          <a:endParaRPr lang="en-US"/>
        </a:p>
      </dgm:t>
    </dgm:pt>
    <dgm:pt modelId="{45BB2BFB-FF37-9B4F-9184-E147C2CA803D}" type="pres">
      <dgm:prSet presAssocID="{5ECC719F-2066-D745-9270-4393992399F2}" presName="desTx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7E4B7A-988A-B241-BC39-5D9613B8AB6A}" type="presOf" srcId="{6C630334-231A-C24A-B1E6-E12CD0B4A165}" destId="{8499E872-93BE-544B-B1A1-FE689A4BE0D9}" srcOrd="1" destOrd="0" presId="urn:microsoft.com/office/officeart/2005/8/layout/process3"/>
    <dgm:cxn modelId="{E603D5FE-CEA0-0B41-9CDB-A5D9400D4BDA}" type="presOf" srcId="{398FD3AD-C74C-374B-9C27-57928DC9709D}" destId="{532D57A5-3469-8746-9522-BF3A58430282}" srcOrd="0" destOrd="0" presId="urn:microsoft.com/office/officeart/2005/8/layout/process3"/>
    <dgm:cxn modelId="{00B04A32-27E8-B947-A264-10BA1D119B9D}" type="presOf" srcId="{A88E1201-B145-C840-AE8A-A3C8F3FF8A27}" destId="{45BB2BFB-FF37-9B4F-9184-E147C2CA803D}" srcOrd="0" destOrd="0" presId="urn:microsoft.com/office/officeart/2005/8/layout/process3"/>
    <dgm:cxn modelId="{6C731E01-0BDC-4C4A-A5D9-4157CED65C93}" srcId="{6C630334-231A-C24A-B1E6-E12CD0B4A165}" destId="{398FD3AD-C74C-374B-9C27-57928DC9709D}" srcOrd="0" destOrd="0" parTransId="{40B0D9C4-AE4D-664F-BE4F-1DF835A57D5D}" sibTransId="{E4FE9475-D440-214D-AB7C-5761DF6D4009}"/>
    <dgm:cxn modelId="{28489BC4-02AC-4F40-B1F3-5F5993DE54CF}" type="presOf" srcId="{6C630334-231A-C24A-B1E6-E12CD0B4A165}" destId="{DB039065-2EC2-1644-A544-95F6F21C0410}" srcOrd="0" destOrd="0" presId="urn:microsoft.com/office/officeart/2005/8/layout/process3"/>
    <dgm:cxn modelId="{2007EFBA-8BAD-704F-BA67-38B8B41FD757}" type="presOf" srcId="{2C3A8CD0-765A-C04D-83B2-BFE27FF15F15}" destId="{7792A05F-8514-B641-9AC4-8C4A19D68ABB}" srcOrd="1" destOrd="0" presId="urn:microsoft.com/office/officeart/2005/8/layout/process3"/>
    <dgm:cxn modelId="{46490BA7-900C-AC49-AE4D-C2BD6BE177DA}" srcId="{90B01A7C-F128-244E-BB3A-BB499F740B25}" destId="{4E429E22-F3C2-0A4A-B73A-0DF26FF560CF}" srcOrd="4" destOrd="0" parTransId="{CA640FCB-4363-E646-B7BB-BE43D8F730E2}" sibTransId="{3091276C-EC4E-A840-AB0E-EA80983A0739}"/>
    <dgm:cxn modelId="{94FE49EE-EF3D-8144-8232-92A753D5F5F6}" srcId="{90B01A7C-F128-244E-BB3A-BB499F740B25}" destId="{3D6E3891-23C6-6047-A37C-CB96072A7A6D}" srcOrd="2" destOrd="0" parTransId="{9C5EE114-4392-0F41-8989-D7457B836A70}" sibTransId="{1996313E-42E9-774D-AD41-903000A3EB0A}"/>
    <dgm:cxn modelId="{970792FE-4447-3D4D-ABBA-4F9EA563D668}" type="presOf" srcId="{3091276C-EC4E-A840-AB0E-EA80983A0739}" destId="{92DF1FAF-6C42-1C4D-B856-A2ECF92BB91B}" srcOrd="1" destOrd="0" presId="urn:microsoft.com/office/officeart/2005/8/layout/process3"/>
    <dgm:cxn modelId="{B78DEB13-B164-2445-9298-D6C290F9662E}" type="presOf" srcId="{44E381AF-DABF-E949-AEAC-FAF5FB2188BB}" destId="{F7A8F9AD-1859-5549-BEA5-A44F8245A175}" srcOrd="0" destOrd="0" presId="urn:microsoft.com/office/officeart/2005/8/layout/process3"/>
    <dgm:cxn modelId="{45F67666-FBF9-8348-92AF-A88CD6B30A39}" type="presOf" srcId="{3D6E3891-23C6-6047-A37C-CB96072A7A6D}" destId="{6D3990EE-8E50-FC4F-9456-7DB9B39931AE}" srcOrd="0" destOrd="0" presId="urn:microsoft.com/office/officeart/2005/8/layout/process3"/>
    <dgm:cxn modelId="{556F66F9-2679-9B45-BF61-95440C85E36B}" type="presOf" srcId="{5ECC719F-2066-D745-9270-4393992399F2}" destId="{21FFF768-B728-BA49-8338-08E6C757A3A0}" srcOrd="1" destOrd="0" presId="urn:microsoft.com/office/officeart/2005/8/layout/process3"/>
    <dgm:cxn modelId="{0001D0E7-DAB2-864A-9FB2-81889C0EC8B3}" srcId="{94418544-8A72-F047-8064-B7A611CE2F1F}" destId="{82E5B79A-F561-E14D-9A41-B07B5DCF4E4A}" srcOrd="0" destOrd="0" parTransId="{5F7F3AEA-16E1-624E-88A8-700944F2079F}" sibTransId="{6411DB51-9D6D-5E44-8F72-0358D2DCA4B3}"/>
    <dgm:cxn modelId="{8AD13A18-AA1C-1141-B403-17151C5C7157}" type="presOf" srcId="{3F732D93-9D33-8F47-8F46-BDED94D5544A}" destId="{03E37908-DB81-964F-A5D4-0D4D23877B91}" srcOrd="0" destOrd="0" presId="urn:microsoft.com/office/officeart/2005/8/layout/process3"/>
    <dgm:cxn modelId="{97D58F40-C963-024C-898C-C783D1478CBB}" type="presOf" srcId="{3D6E3891-23C6-6047-A37C-CB96072A7A6D}" destId="{6C5BBDB1-AB21-6C42-AD20-68C162D51583}" srcOrd="1" destOrd="0" presId="urn:microsoft.com/office/officeart/2005/8/layout/process3"/>
    <dgm:cxn modelId="{A843A63B-BC9D-B249-91D4-EBF6EF02440A}" type="presOf" srcId="{1341F8BB-6BDC-2746-A1CE-156B9BF340C9}" destId="{447C4711-D3F5-8543-97E2-7038BA8C6A94}" srcOrd="1" destOrd="0" presId="urn:microsoft.com/office/officeart/2005/8/layout/process3"/>
    <dgm:cxn modelId="{CC29F890-A897-524D-BE83-5495767F16E0}" type="presOf" srcId="{2C3A8CD0-765A-C04D-83B2-BFE27FF15F15}" destId="{444B0378-F40A-1B4F-A925-6231F85B7345}" srcOrd="0" destOrd="0" presId="urn:microsoft.com/office/officeart/2005/8/layout/process3"/>
    <dgm:cxn modelId="{7A6794EE-C272-794E-9789-4AA3EAB272AB}" srcId="{5ECC719F-2066-D745-9270-4393992399F2}" destId="{A88E1201-B145-C840-AE8A-A3C8F3FF8A27}" srcOrd="0" destOrd="0" parTransId="{C7BB7E00-1367-BF40-9F5D-577434A1A3E6}" sibTransId="{24B3474B-78D7-2A4C-AEEE-5AD98D1A8511}"/>
    <dgm:cxn modelId="{85C3C980-9D42-E040-9D7A-95A6E944E933}" srcId="{90B01A7C-F128-244E-BB3A-BB499F740B25}" destId="{1341F8BB-6BDC-2746-A1CE-156B9BF340C9}" srcOrd="1" destOrd="0" parTransId="{BA01128C-9FA7-B94D-91B5-722DF8B3C1A4}" sibTransId="{2C3A8CD0-765A-C04D-83B2-BFE27FF15F15}"/>
    <dgm:cxn modelId="{93C60851-0A9A-8C46-A75E-FDA3AEA633F6}" type="presOf" srcId="{3F732D93-9D33-8F47-8F46-BDED94D5544A}" destId="{23C6C323-F5B2-2744-8349-85CB17E49090}" srcOrd="1" destOrd="0" presId="urn:microsoft.com/office/officeart/2005/8/layout/process3"/>
    <dgm:cxn modelId="{5EDEEF87-2C6E-4F41-9C88-E747523038F3}" srcId="{4E429E22-F3C2-0A4A-B73A-0DF26FF560CF}" destId="{224F9560-75BC-094A-93A7-80379B8714AD}" srcOrd="0" destOrd="0" parTransId="{EADCC04B-FDEB-3143-94CA-F5E01CB2428E}" sibTransId="{8445F87B-A4D3-8144-B630-04C0A0359423}"/>
    <dgm:cxn modelId="{51F97E5B-ABCE-B648-A902-CD21CAF62C45}" srcId="{90B01A7C-F128-244E-BB3A-BB499F740B25}" destId="{94418544-8A72-F047-8064-B7A611CE2F1F}" srcOrd="0" destOrd="0" parTransId="{02846A39-C296-894E-B91E-3C534D425E2A}" sibTransId="{3F732D93-9D33-8F47-8F46-BDED94D5544A}"/>
    <dgm:cxn modelId="{73899B62-72E8-F141-9FE9-7E5927EE2F19}" srcId="{90B01A7C-F128-244E-BB3A-BB499F740B25}" destId="{5ECC719F-2066-D745-9270-4393992399F2}" srcOrd="5" destOrd="0" parTransId="{0301D34B-60A5-AD44-B821-EDB61D216F75}" sibTransId="{72F8465F-4515-A743-8517-E1B68061D348}"/>
    <dgm:cxn modelId="{0B542986-D478-2D47-9BB7-0AD36E0A8F70}" type="presOf" srcId="{90B01A7C-F128-244E-BB3A-BB499F740B25}" destId="{241FC045-4E02-2647-9E26-AD9D6AEB9EB6}" srcOrd="0" destOrd="0" presId="urn:microsoft.com/office/officeart/2005/8/layout/process3"/>
    <dgm:cxn modelId="{C712645E-B876-3E48-971C-1005891A0FF0}" srcId="{90B01A7C-F128-244E-BB3A-BB499F740B25}" destId="{6C630334-231A-C24A-B1E6-E12CD0B4A165}" srcOrd="3" destOrd="0" parTransId="{67266FEA-CB2D-854B-B535-732DEE0F6968}" sibTransId="{44E381AF-DABF-E949-AEAC-FAF5FB2188BB}"/>
    <dgm:cxn modelId="{1EF0AF05-A772-BA48-AE6C-C93686B61993}" type="presOf" srcId="{4E429E22-F3C2-0A4A-B73A-0DF26FF560CF}" destId="{C5C5BC12-355C-204C-B27F-93634DF955E6}" srcOrd="1" destOrd="0" presId="urn:microsoft.com/office/officeart/2005/8/layout/process3"/>
    <dgm:cxn modelId="{CB80B211-4DB5-334D-AC9B-9E99883411AB}" type="presOf" srcId="{224F9560-75BC-094A-93A7-80379B8714AD}" destId="{C44415AD-17C1-4847-9CF6-F6A3ACD9BA8C}" srcOrd="0" destOrd="0" presId="urn:microsoft.com/office/officeart/2005/8/layout/process3"/>
    <dgm:cxn modelId="{1490C43F-DA18-A243-A3C1-2969CA26C7A3}" type="presOf" srcId="{3091276C-EC4E-A840-AB0E-EA80983A0739}" destId="{4E360179-93A1-1C4D-9763-6D44C3359ED1}" srcOrd="0" destOrd="0" presId="urn:microsoft.com/office/officeart/2005/8/layout/process3"/>
    <dgm:cxn modelId="{BB35D749-7CFD-5442-8E61-271591CE8E5E}" type="presOf" srcId="{1996313E-42E9-774D-AD41-903000A3EB0A}" destId="{8EE31D2F-1930-1041-B50E-5E9F73BFFF0D}" srcOrd="1" destOrd="0" presId="urn:microsoft.com/office/officeart/2005/8/layout/process3"/>
    <dgm:cxn modelId="{0B5B8EF3-8F1C-1D44-B823-58789EB9E6F8}" type="presOf" srcId="{1341F8BB-6BDC-2746-A1CE-156B9BF340C9}" destId="{AEE4250C-8C76-404F-A8A6-C0FF6546130E}" srcOrd="0" destOrd="0" presId="urn:microsoft.com/office/officeart/2005/8/layout/process3"/>
    <dgm:cxn modelId="{15A52457-1519-D141-8820-40D397589B21}" srcId="{3D6E3891-23C6-6047-A37C-CB96072A7A6D}" destId="{1409B1C9-5C6F-3D40-A2B9-68206E112E17}" srcOrd="0" destOrd="0" parTransId="{7886515F-753B-F442-9F4E-20CF6552FC66}" sibTransId="{06745766-CC85-2E42-AAFB-3F10312AA4D3}"/>
    <dgm:cxn modelId="{191579BF-875F-6641-A76F-9727DCABDF3F}" type="presOf" srcId="{1409B1C9-5C6F-3D40-A2B9-68206E112E17}" destId="{9D7D82BB-50B4-2841-B50A-CA5A0C683552}" srcOrd="0" destOrd="0" presId="urn:microsoft.com/office/officeart/2005/8/layout/process3"/>
    <dgm:cxn modelId="{9ECE7AC4-E8DB-A047-9C46-5038A223A5CF}" type="presOf" srcId="{94418544-8A72-F047-8064-B7A611CE2F1F}" destId="{C4B73863-5599-7B47-B734-5423C630F674}" srcOrd="0" destOrd="0" presId="urn:microsoft.com/office/officeart/2005/8/layout/process3"/>
    <dgm:cxn modelId="{699BD2CC-0819-9740-B043-C5566236BCF1}" type="presOf" srcId="{EE09A108-5796-1D44-AA31-A3DCEB24D919}" destId="{9F4004F0-9284-5E44-ACFF-4FC191E13748}" srcOrd="0" destOrd="0" presId="urn:microsoft.com/office/officeart/2005/8/layout/process3"/>
    <dgm:cxn modelId="{DF9502D0-74D5-2B42-BA1B-04E572868387}" type="presOf" srcId="{1996313E-42E9-774D-AD41-903000A3EB0A}" destId="{029AAFEC-E5FC-2344-BC62-EEBC555735FC}" srcOrd="0" destOrd="0" presId="urn:microsoft.com/office/officeart/2005/8/layout/process3"/>
    <dgm:cxn modelId="{EC81261B-E2BE-E84C-BD1D-FDC549D57D4D}" type="presOf" srcId="{94418544-8A72-F047-8064-B7A611CE2F1F}" destId="{94A3FE96-A6C1-2A42-B53E-7F36B76A0E0C}" srcOrd="1" destOrd="0" presId="urn:microsoft.com/office/officeart/2005/8/layout/process3"/>
    <dgm:cxn modelId="{E2148C21-412D-4B42-9D41-606B1206BE71}" type="presOf" srcId="{44E381AF-DABF-E949-AEAC-FAF5FB2188BB}" destId="{76497475-41C7-BC4B-AA54-2028F8AD87C3}" srcOrd="1" destOrd="0" presId="urn:microsoft.com/office/officeart/2005/8/layout/process3"/>
    <dgm:cxn modelId="{E85604E9-E457-3243-AF42-6C91FABDF75F}" type="presOf" srcId="{82E5B79A-F561-E14D-9A41-B07B5DCF4E4A}" destId="{0808C7C6-6DDE-6D4B-8846-8D3BB55C50A2}" srcOrd="0" destOrd="0" presId="urn:microsoft.com/office/officeart/2005/8/layout/process3"/>
    <dgm:cxn modelId="{BC0B01CE-904E-8F46-A2D4-0262FC5486D3}" srcId="{1341F8BB-6BDC-2746-A1CE-156B9BF340C9}" destId="{EE09A108-5796-1D44-AA31-A3DCEB24D919}" srcOrd="0" destOrd="0" parTransId="{0DD8E263-ABD2-C14E-982F-BDEE8911BF14}" sibTransId="{43BEB10D-4EB4-574F-8B7C-D5B154D6F63A}"/>
    <dgm:cxn modelId="{0AACA9D1-E057-0A43-8427-2E645B707C4D}" type="presOf" srcId="{4E429E22-F3C2-0A4A-B73A-0DF26FF560CF}" destId="{73F89BBF-6BBD-1C4C-A358-C9A16746BF9E}" srcOrd="0" destOrd="0" presId="urn:microsoft.com/office/officeart/2005/8/layout/process3"/>
    <dgm:cxn modelId="{CC093C13-2CB1-2341-93C6-F4848046A532}" type="presOf" srcId="{5ECC719F-2066-D745-9270-4393992399F2}" destId="{C8837870-C29F-824A-818E-EE8CBD6358FF}" srcOrd="0" destOrd="0" presId="urn:microsoft.com/office/officeart/2005/8/layout/process3"/>
    <dgm:cxn modelId="{406489C5-B4A5-C147-ACF8-AF53D8C0F74E}" type="presParOf" srcId="{241FC045-4E02-2647-9E26-AD9D6AEB9EB6}" destId="{CA74BB45-377B-EC4B-B8EB-15969828A62C}" srcOrd="0" destOrd="0" presId="urn:microsoft.com/office/officeart/2005/8/layout/process3"/>
    <dgm:cxn modelId="{8B198C5E-370F-B345-9D0B-F10D2939C3B2}" type="presParOf" srcId="{CA74BB45-377B-EC4B-B8EB-15969828A62C}" destId="{C4B73863-5599-7B47-B734-5423C630F674}" srcOrd="0" destOrd="0" presId="urn:microsoft.com/office/officeart/2005/8/layout/process3"/>
    <dgm:cxn modelId="{E0023EF2-FC22-5A41-837D-BAC59814B3D1}" type="presParOf" srcId="{CA74BB45-377B-EC4B-B8EB-15969828A62C}" destId="{94A3FE96-A6C1-2A42-B53E-7F36B76A0E0C}" srcOrd="1" destOrd="0" presId="urn:microsoft.com/office/officeart/2005/8/layout/process3"/>
    <dgm:cxn modelId="{6DF5EDD8-ABFB-8649-94E6-03EDA21CBA04}" type="presParOf" srcId="{CA74BB45-377B-EC4B-B8EB-15969828A62C}" destId="{0808C7C6-6DDE-6D4B-8846-8D3BB55C50A2}" srcOrd="2" destOrd="0" presId="urn:microsoft.com/office/officeart/2005/8/layout/process3"/>
    <dgm:cxn modelId="{72DFB392-DC17-8243-9FCB-EC65C8263182}" type="presParOf" srcId="{241FC045-4E02-2647-9E26-AD9D6AEB9EB6}" destId="{03E37908-DB81-964F-A5D4-0D4D23877B91}" srcOrd="1" destOrd="0" presId="urn:microsoft.com/office/officeart/2005/8/layout/process3"/>
    <dgm:cxn modelId="{15AB2D31-CF34-BC41-9DE4-B84EEF8BB311}" type="presParOf" srcId="{03E37908-DB81-964F-A5D4-0D4D23877B91}" destId="{23C6C323-F5B2-2744-8349-85CB17E49090}" srcOrd="0" destOrd="0" presId="urn:microsoft.com/office/officeart/2005/8/layout/process3"/>
    <dgm:cxn modelId="{0EA328D7-B8F7-864B-9CA1-25312399C2B7}" type="presParOf" srcId="{241FC045-4E02-2647-9E26-AD9D6AEB9EB6}" destId="{8E92335B-6B94-8541-98C7-3D6AB5B5BBF6}" srcOrd="2" destOrd="0" presId="urn:microsoft.com/office/officeart/2005/8/layout/process3"/>
    <dgm:cxn modelId="{139936E9-B272-8742-8FF4-96900BFD4F7A}" type="presParOf" srcId="{8E92335B-6B94-8541-98C7-3D6AB5B5BBF6}" destId="{AEE4250C-8C76-404F-A8A6-C0FF6546130E}" srcOrd="0" destOrd="0" presId="urn:microsoft.com/office/officeart/2005/8/layout/process3"/>
    <dgm:cxn modelId="{2E22732C-A6F1-914C-9DEC-F9BEE2F38BAF}" type="presParOf" srcId="{8E92335B-6B94-8541-98C7-3D6AB5B5BBF6}" destId="{447C4711-D3F5-8543-97E2-7038BA8C6A94}" srcOrd="1" destOrd="0" presId="urn:microsoft.com/office/officeart/2005/8/layout/process3"/>
    <dgm:cxn modelId="{1AA6AC6C-30D4-B34A-A396-E48A034A042B}" type="presParOf" srcId="{8E92335B-6B94-8541-98C7-3D6AB5B5BBF6}" destId="{9F4004F0-9284-5E44-ACFF-4FC191E13748}" srcOrd="2" destOrd="0" presId="urn:microsoft.com/office/officeart/2005/8/layout/process3"/>
    <dgm:cxn modelId="{FE884472-7793-1B47-850E-FE1245753832}" type="presParOf" srcId="{241FC045-4E02-2647-9E26-AD9D6AEB9EB6}" destId="{444B0378-F40A-1B4F-A925-6231F85B7345}" srcOrd="3" destOrd="0" presId="urn:microsoft.com/office/officeart/2005/8/layout/process3"/>
    <dgm:cxn modelId="{D1A5980D-7DEB-6D48-BB3E-5A4E325FB9F4}" type="presParOf" srcId="{444B0378-F40A-1B4F-A925-6231F85B7345}" destId="{7792A05F-8514-B641-9AC4-8C4A19D68ABB}" srcOrd="0" destOrd="0" presId="urn:microsoft.com/office/officeart/2005/8/layout/process3"/>
    <dgm:cxn modelId="{DECC5757-95BD-804F-A40F-B5B026FC7D08}" type="presParOf" srcId="{241FC045-4E02-2647-9E26-AD9D6AEB9EB6}" destId="{B8C48993-0064-CF46-B480-701A12E195EC}" srcOrd="4" destOrd="0" presId="urn:microsoft.com/office/officeart/2005/8/layout/process3"/>
    <dgm:cxn modelId="{74ABCB68-9DC3-4E42-9D8F-EAC601A9C6B5}" type="presParOf" srcId="{B8C48993-0064-CF46-B480-701A12E195EC}" destId="{6D3990EE-8E50-FC4F-9456-7DB9B39931AE}" srcOrd="0" destOrd="0" presId="urn:microsoft.com/office/officeart/2005/8/layout/process3"/>
    <dgm:cxn modelId="{FD99146D-0A31-3145-A2C6-1869806AA971}" type="presParOf" srcId="{B8C48993-0064-CF46-B480-701A12E195EC}" destId="{6C5BBDB1-AB21-6C42-AD20-68C162D51583}" srcOrd="1" destOrd="0" presId="urn:microsoft.com/office/officeart/2005/8/layout/process3"/>
    <dgm:cxn modelId="{453BE514-E875-6B44-ACDD-EF74793AC66F}" type="presParOf" srcId="{B8C48993-0064-CF46-B480-701A12E195EC}" destId="{9D7D82BB-50B4-2841-B50A-CA5A0C683552}" srcOrd="2" destOrd="0" presId="urn:microsoft.com/office/officeart/2005/8/layout/process3"/>
    <dgm:cxn modelId="{1C5989FE-84A7-2F4A-AAD3-399BB4964863}" type="presParOf" srcId="{241FC045-4E02-2647-9E26-AD9D6AEB9EB6}" destId="{029AAFEC-E5FC-2344-BC62-EEBC555735FC}" srcOrd="5" destOrd="0" presId="urn:microsoft.com/office/officeart/2005/8/layout/process3"/>
    <dgm:cxn modelId="{4C7F96BB-FF4A-8148-A3D1-98BD349FE3BA}" type="presParOf" srcId="{029AAFEC-E5FC-2344-BC62-EEBC555735FC}" destId="{8EE31D2F-1930-1041-B50E-5E9F73BFFF0D}" srcOrd="0" destOrd="0" presId="urn:microsoft.com/office/officeart/2005/8/layout/process3"/>
    <dgm:cxn modelId="{994B27FF-B515-B24A-A417-C80E14CF81C0}" type="presParOf" srcId="{241FC045-4E02-2647-9E26-AD9D6AEB9EB6}" destId="{F6178AEC-5080-9F44-8B38-38156D38712E}" srcOrd="6" destOrd="0" presId="urn:microsoft.com/office/officeart/2005/8/layout/process3"/>
    <dgm:cxn modelId="{9FED41FD-8CD2-4242-9E1B-D7C0319FAB97}" type="presParOf" srcId="{F6178AEC-5080-9F44-8B38-38156D38712E}" destId="{DB039065-2EC2-1644-A544-95F6F21C0410}" srcOrd="0" destOrd="0" presId="urn:microsoft.com/office/officeart/2005/8/layout/process3"/>
    <dgm:cxn modelId="{6424E8B5-EA7A-C247-8DC3-5880EFC93175}" type="presParOf" srcId="{F6178AEC-5080-9F44-8B38-38156D38712E}" destId="{8499E872-93BE-544B-B1A1-FE689A4BE0D9}" srcOrd="1" destOrd="0" presId="urn:microsoft.com/office/officeart/2005/8/layout/process3"/>
    <dgm:cxn modelId="{8D864EF0-2106-4344-A94A-BCA7C2AEFC72}" type="presParOf" srcId="{F6178AEC-5080-9F44-8B38-38156D38712E}" destId="{532D57A5-3469-8746-9522-BF3A58430282}" srcOrd="2" destOrd="0" presId="urn:microsoft.com/office/officeart/2005/8/layout/process3"/>
    <dgm:cxn modelId="{FA01DD8A-12F1-2848-87DC-08F0A2C6CA9D}" type="presParOf" srcId="{241FC045-4E02-2647-9E26-AD9D6AEB9EB6}" destId="{F7A8F9AD-1859-5549-BEA5-A44F8245A175}" srcOrd="7" destOrd="0" presId="urn:microsoft.com/office/officeart/2005/8/layout/process3"/>
    <dgm:cxn modelId="{110C2184-7463-194D-86D4-01C4CE14C144}" type="presParOf" srcId="{F7A8F9AD-1859-5549-BEA5-A44F8245A175}" destId="{76497475-41C7-BC4B-AA54-2028F8AD87C3}" srcOrd="0" destOrd="0" presId="urn:microsoft.com/office/officeart/2005/8/layout/process3"/>
    <dgm:cxn modelId="{E919B6CC-E8A6-494E-A067-1A5B74DFAD8F}" type="presParOf" srcId="{241FC045-4E02-2647-9E26-AD9D6AEB9EB6}" destId="{2EA27FE2-8657-C149-9B7C-F9E1F4BFA9AC}" srcOrd="8" destOrd="0" presId="urn:microsoft.com/office/officeart/2005/8/layout/process3"/>
    <dgm:cxn modelId="{57FF88E6-B6B9-4E4D-BEA4-BADD1F6CB18A}" type="presParOf" srcId="{2EA27FE2-8657-C149-9B7C-F9E1F4BFA9AC}" destId="{73F89BBF-6BBD-1C4C-A358-C9A16746BF9E}" srcOrd="0" destOrd="0" presId="urn:microsoft.com/office/officeart/2005/8/layout/process3"/>
    <dgm:cxn modelId="{080B8562-4F97-C140-B233-4ACC3ED92542}" type="presParOf" srcId="{2EA27FE2-8657-C149-9B7C-F9E1F4BFA9AC}" destId="{C5C5BC12-355C-204C-B27F-93634DF955E6}" srcOrd="1" destOrd="0" presId="urn:microsoft.com/office/officeart/2005/8/layout/process3"/>
    <dgm:cxn modelId="{EFAEB2D6-76BF-C243-9948-5C37BECF9623}" type="presParOf" srcId="{2EA27FE2-8657-C149-9B7C-F9E1F4BFA9AC}" destId="{C44415AD-17C1-4847-9CF6-F6A3ACD9BA8C}" srcOrd="2" destOrd="0" presId="urn:microsoft.com/office/officeart/2005/8/layout/process3"/>
    <dgm:cxn modelId="{62EB233C-4546-0548-9F3F-21F1BABAD015}" type="presParOf" srcId="{241FC045-4E02-2647-9E26-AD9D6AEB9EB6}" destId="{4E360179-93A1-1C4D-9763-6D44C3359ED1}" srcOrd="9" destOrd="0" presId="urn:microsoft.com/office/officeart/2005/8/layout/process3"/>
    <dgm:cxn modelId="{6F064C6E-56C4-274C-AEAA-C78656121EC8}" type="presParOf" srcId="{4E360179-93A1-1C4D-9763-6D44C3359ED1}" destId="{92DF1FAF-6C42-1C4D-B856-A2ECF92BB91B}" srcOrd="0" destOrd="0" presId="urn:microsoft.com/office/officeart/2005/8/layout/process3"/>
    <dgm:cxn modelId="{D33D2F21-C007-344D-89F9-ED90C093C5C2}" type="presParOf" srcId="{241FC045-4E02-2647-9E26-AD9D6AEB9EB6}" destId="{257D74F6-53F1-4241-9104-8EA389FF71FE}" srcOrd="10" destOrd="0" presId="urn:microsoft.com/office/officeart/2005/8/layout/process3"/>
    <dgm:cxn modelId="{FDFDD2C5-8346-D949-8142-5C33D21C8F37}" type="presParOf" srcId="{257D74F6-53F1-4241-9104-8EA389FF71FE}" destId="{C8837870-C29F-824A-818E-EE8CBD6358FF}" srcOrd="0" destOrd="0" presId="urn:microsoft.com/office/officeart/2005/8/layout/process3"/>
    <dgm:cxn modelId="{6AB8AA16-F510-CF4E-B58A-3B594F15B9A4}" type="presParOf" srcId="{257D74F6-53F1-4241-9104-8EA389FF71FE}" destId="{21FFF768-B728-BA49-8338-08E6C757A3A0}" srcOrd="1" destOrd="0" presId="urn:microsoft.com/office/officeart/2005/8/layout/process3"/>
    <dgm:cxn modelId="{CC9C74A2-57FE-814C-85D8-3B1156E5C434}" type="presParOf" srcId="{257D74F6-53F1-4241-9104-8EA389FF71FE}" destId="{45BB2BFB-FF37-9B4F-9184-E147C2CA803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0BAEF-9DB2-A544-ADCA-FF4A07776168}" type="datetimeFigureOut">
              <a:rPr lang="en-US" smtClean="0"/>
              <a:t>4/25/2015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45C2F-3944-8440-B06F-7129176DDA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8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862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174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Under your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44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 your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407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530</a:t>
            </a:r>
            <a:r>
              <a:rPr lang="en-US" baseline="0" dirty="0" smtClean="0"/>
              <a:t> didn’t make it.    70% made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8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21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96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12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1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53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82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45C2F-3944-8440-B06F-7129176DDAB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9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5AB1-FF5B-4B28-8810-64650AC190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9DF5F-0FE6-4E48-8716-CCA99B9D3A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A43F1-1F1E-4D17-8049-27B87B813C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5B727-917D-4C8B-ACD1-BD68BC6DCB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EA4515-5069-4E87-BFD9-900CE8F12E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4B2FF-282E-4CA5-AE62-514707DE62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AE5D2-AD82-4C10-8F11-679F88BD3E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EBC7B-88C3-4F30-A91A-C9BC303E47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BEC38-CEA7-4006-828B-FB6F6B0069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9F2D6A0-EB14-437E-9B01-306B6792BB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madvisor.blogspot.com/" TargetMode="External"/><Relationship Id="rId2" Type="http://schemas.openxmlformats.org/officeDocument/2006/relationships/hyperlink" Target="http://lifeinthefastlane.com/emergency-medicine-clerkship-prim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oringem.org/2014/08/18/10-tips-from-nurses/" TargetMode="External"/><Relationship Id="rId5" Type="http://schemas.openxmlformats.org/officeDocument/2006/relationships/hyperlink" Target="http://boringem.org/2013/01/02/top-10-ways-to-rock-em-clerkship/" TargetMode="External"/><Relationship Id="rId4" Type="http://schemas.openxmlformats.org/officeDocument/2006/relationships/hyperlink" Target="http://www.aliem.com/em-match-advice-em-rotation-eras-competitiv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articles/PMC3935778/pdf/wjem-15-10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dem.org/files/DOCUMENTLIBRARY/SLOR/SLOE%20Standard%20Letter%20of%20Evaluation%202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s.aamc.org/20/vsas/public/schools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mp.org/2014-program-director-survey-report-now-available/" TargetMode="External"/><Relationship Id="rId2" Type="http://schemas.openxmlformats.org/officeDocument/2006/relationships/hyperlink" Target="http://www.nrmp.org/wp-content/uploads/2015/03/ADT2015_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em.org/docs/students/emclership_primer_manual_1.pdf?sfvrsn=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oep.org/pages/gme-res-prog" TargetMode="External"/><Relationship Id="rId5" Type="http://schemas.openxmlformats.org/officeDocument/2006/relationships/hyperlink" Target="http://www.saem.org/membership/medical-students" TargetMode="External"/><Relationship Id="rId4" Type="http://schemas.openxmlformats.org/officeDocument/2006/relationships/hyperlink" Target="http://www.cdemcurriculum.or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ep.org/content.aspx?id=42074" TargetMode="External"/><Relationship Id="rId2" Type="http://schemas.openxmlformats.org/officeDocument/2006/relationships/hyperlink" Target="http://www.emra.org/Content.aspx?id=2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ma-assn.org/ama/pub/education-careers/graduate-medical-education/freida-online.page" TargetMode="External"/><Relationship Id="rId5" Type="http://schemas.openxmlformats.org/officeDocument/2006/relationships/hyperlink" Target="https://services.aamc.org/20/vsas/" TargetMode="External"/><Relationship Id="rId4" Type="http://schemas.openxmlformats.org/officeDocument/2006/relationships/hyperlink" Target="http://www.aaemrs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7162800" cy="457200"/>
          </a:xfrm>
        </p:spPr>
        <p:txBody>
          <a:bodyPr>
            <a:normAutofit fontScale="62500" lnSpcReduction="20000"/>
          </a:bodyPr>
          <a:lstStyle/>
          <a:p>
            <a:pPr marL="342900" indent="-342900" algn="l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+mn-lt"/>
                <a:cs typeface="Cambria"/>
              </a:rPr>
              <a:t>Jeff Van </a:t>
            </a:r>
            <a:r>
              <a:rPr lang="en-US" sz="2000" dirty="0">
                <a:latin typeface="+mn-lt"/>
                <a:cs typeface="Cambria"/>
              </a:rPr>
              <a:t>Dermark MD </a:t>
            </a:r>
            <a:r>
              <a:rPr lang="en-US" sz="2000" dirty="0" smtClean="0">
                <a:latin typeface="+mn-lt"/>
                <a:cs typeface="Cambria"/>
              </a:rPr>
              <a:t>FACEP              Director of UGE</a:t>
            </a:r>
          </a:p>
          <a:p>
            <a:pPr marL="342900" indent="-342900" algn="l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+mn-lt"/>
                <a:cs typeface="Cambria"/>
              </a:rPr>
              <a:t>Department of Emergency Medicine  UTSW</a:t>
            </a:r>
          </a:p>
          <a:p>
            <a:pPr marL="342900" indent="-342900" algn="l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latin typeface="+mn-lt"/>
              <a:cs typeface="Cambria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4705" y="3227033"/>
            <a:ext cx="6629400" cy="119256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+mn-lt"/>
                <a:cs typeface="Cambria"/>
              </a:rPr>
              <a:t>Keep Austin Weird,</a:t>
            </a:r>
            <a:br>
              <a:rPr lang="en-US" sz="3600" dirty="0" smtClean="0">
                <a:latin typeface="+mn-lt"/>
                <a:cs typeface="Cambria"/>
              </a:rPr>
            </a:br>
            <a:r>
              <a:rPr lang="en-US" sz="3600" dirty="0" smtClean="0">
                <a:latin typeface="+mn-lt"/>
                <a:cs typeface="Cambria"/>
              </a:rPr>
              <a:t>Not Your SLOE</a:t>
            </a:r>
            <a:endParaRPr lang="en-US" sz="3600" dirty="0">
              <a:latin typeface="+mn-lt"/>
              <a:cs typeface="Cambr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47" y="5674189"/>
            <a:ext cx="1634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TCEP 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April 25, 2015</a:t>
            </a:r>
            <a:endParaRPr lang="en-US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FOAM ME</a:t>
            </a: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4" name="Content Placeholder 3" descr="web-montreal-water22nw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" b="27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7313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Don’t Believe Just One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n-lt"/>
              </a:rPr>
              <a:t>Life in the Fast Lane</a:t>
            </a:r>
          </a:p>
          <a:p>
            <a:pPr lvl="1"/>
            <a:r>
              <a:rPr lang="en-US" dirty="0">
                <a:latin typeface="+mn-lt"/>
                <a:hlinkClick r:id="rId2"/>
              </a:rPr>
              <a:t>http://lifeinthefastlane.com/emergency-medicine-clerkship-primer</a:t>
            </a:r>
            <a:r>
              <a:rPr lang="en-US" dirty="0" smtClean="0">
                <a:latin typeface="+mn-lt"/>
                <a:hlinkClick r:id="rId2"/>
              </a:rPr>
              <a:t>/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EM Advisor</a:t>
            </a:r>
          </a:p>
          <a:p>
            <a:pPr lvl="1"/>
            <a:r>
              <a:rPr lang="en-US" dirty="0">
                <a:latin typeface="+mn-lt"/>
                <a:hlinkClick r:id="rId3"/>
              </a:rPr>
              <a:t>http://emadvisor.blogspot.com</a:t>
            </a:r>
            <a:r>
              <a:rPr lang="en-US" dirty="0" smtClean="0">
                <a:latin typeface="+mn-lt"/>
                <a:hlinkClick r:id="rId3"/>
              </a:rPr>
              <a:t>/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ALiEM</a:t>
            </a:r>
          </a:p>
          <a:p>
            <a:pPr lvl="1"/>
            <a:r>
              <a:rPr lang="en-US" dirty="0">
                <a:latin typeface="+mn-lt"/>
                <a:hlinkClick r:id="rId4"/>
              </a:rPr>
              <a:t>http://www.aliem.com/em-match-advice-em-rotation-eras-competitive</a:t>
            </a:r>
            <a:r>
              <a:rPr lang="en-US" dirty="0" smtClean="0">
                <a:latin typeface="+mn-lt"/>
                <a:hlinkClick r:id="rId4"/>
              </a:rPr>
              <a:t>/</a:t>
            </a:r>
            <a:endParaRPr lang="en-US" dirty="0" smtClean="0">
              <a:latin typeface="+mn-lt"/>
            </a:endParaRPr>
          </a:p>
          <a:p>
            <a:r>
              <a:rPr lang="en-US" dirty="0">
                <a:latin typeface="+mn-lt"/>
              </a:rPr>
              <a:t>Boring EM</a:t>
            </a:r>
          </a:p>
          <a:p>
            <a:pPr lvl="1"/>
            <a:r>
              <a:rPr lang="en-US" dirty="0">
                <a:latin typeface="+mn-lt"/>
                <a:hlinkClick r:id="rId5"/>
              </a:rPr>
              <a:t>http://boringem.org/2013/01/02/top-10-ways-to-rock-em-clerkship</a:t>
            </a:r>
            <a:r>
              <a:rPr lang="en-US" dirty="0" smtClean="0">
                <a:latin typeface="+mn-lt"/>
                <a:hlinkClick r:id="rId5"/>
              </a:rPr>
              <a:t>/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>
                <a:latin typeface="+mn-lt"/>
                <a:hlinkClick r:id="rId6"/>
              </a:rPr>
              <a:t>http://boringem.org/2014/08/18/10-tips-from-nurses</a:t>
            </a:r>
            <a:r>
              <a:rPr lang="en-US" dirty="0" smtClean="0">
                <a:latin typeface="+mn-lt"/>
                <a:hlinkClick r:id="rId6"/>
              </a:rPr>
              <a:t>/</a:t>
            </a:r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  <a:p>
            <a:pPr marL="228600" lvl="1" indent="0">
              <a:buNone/>
            </a:pPr>
            <a:endParaRPr lang="en-US" dirty="0" smtClean="0">
              <a:latin typeface="+mn-lt"/>
            </a:endParaRPr>
          </a:p>
          <a:p>
            <a:pPr marL="228600" lvl="1" indent="0">
              <a:buNone/>
            </a:pPr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55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Factors In Getting AN EM Interview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Cambria"/>
              </a:rPr>
              <a:t>USMLE Step1</a:t>
            </a:r>
            <a:r>
              <a:rPr lang="en-US" dirty="0">
                <a:latin typeface="+mn-lt"/>
                <a:cs typeface="Cambria"/>
              </a:rPr>
              <a:t>/</a:t>
            </a:r>
            <a:r>
              <a:rPr lang="en-US" dirty="0" smtClean="0">
                <a:latin typeface="+mn-lt"/>
                <a:cs typeface="Cambria"/>
              </a:rPr>
              <a:t>COMLEX Level 1 score </a:t>
            </a:r>
          </a:p>
          <a:p>
            <a:r>
              <a:rPr lang="en-US" dirty="0">
                <a:latin typeface="+mn-lt"/>
                <a:cs typeface="Cambria"/>
              </a:rPr>
              <a:t>MSPE/</a:t>
            </a:r>
            <a:r>
              <a:rPr lang="en-US" dirty="0" smtClean="0">
                <a:latin typeface="+mn-lt"/>
                <a:cs typeface="Cambria"/>
              </a:rPr>
              <a:t>Dean’s Letter </a:t>
            </a:r>
          </a:p>
          <a:p>
            <a:r>
              <a:rPr lang="en-US" dirty="0" smtClean="0">
                <a:latin typeface="+mn-lt"/>
                <a:cs typeface="Cambria"/>
              </a:rPr>
              <a:t>USMLE Step 2 CK</a:t>
            </a:r>
            <a:r>
              <a:rPr lang="en-US" dirty="0">
                <a:latin typeface="+mn-lt"/>
                <a:cs typeface="Cambria"/>
              </a:rPr>
              <a:t>/</a:t>
            </a:r>
            <a:r>
              <a:rPr lang="en-US" dirty="0" smtClean="0">
                <a:latin typeface="+mn-lt"/>
                <a:cs typeface="Cambria"/>
              </a:rPr>
              <a:t>COMLEX Level 2 CE score </a:t>
            </a:r>
          </a:p>
          <a:p>
            <a:r>
              <a:rPr lang="en-US" dirty="0" smtClean="0">
                <a:latin typeface="+mn-lt"/>
                <a:cs typeface="Cambria"/>
              </a:rPr>
              <a:t>Grades from EM Clerkship</a:t>
            </a:r>
            <a:endParaRPr lang="en-US" dirty="0">
              <a:latin typeface="+mn-lt"/>
              <a:cs typeface="Cambria"/>
            </a:endParaRPr>
          </a:p>
          <a:p>
            <a:r>
              <a:rPr lang="en-US" dirty="0" smtClean="0">
                <a:latin typeface="+mn-lt"/>
                <a:cs typeface="Cambria"/>
              </a:rPr>
              <a:t>SLOE (s)</a:t>
            </a:r>
          </a:p>
          <a:p>
            <a:r>
              <a:rPr lang="en-US" dirty="0" smtClean="0">
                <a:latin typeface="+mn-lt"/>
                <a:cs typeface="Cambria"/>
              </a:rPr>
              <a:t>Away Rotation</a:t>
            </a:r>
            <a:endParaRPr lang="en-US" dirty="0">
              <a:latin typeface="+mn-lt"/>
              <a:cs typeface="Cambria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79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SteP1/COMLEX Level 1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69% want a certain score</a:t>
            </a:r>
          </a:p>
          <a:p>
            <a:r>
              <a:rPr lang="en-US" dirty="0" smtClean="0">
                <a:latin typeface="+mn-lt"/>
              </a:rPr>
              <a:t>31% need it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14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Step1/</a:t>
            </a:r>
            <a:r>
              <a:rPr lang="en-US" dirty="0" err="1" smtClean="0">
                <a:latin typeface="+mn-lt"/>
              </a:rPr>
              <a:t>CoMlex</a:t>
            </a:r>
            <a:r>
              <a:rPr lang="en-US" dirty="0" smtClean="0">
                <a:latin typeface="+mn-lt"/>
              </a:rPr>
              <a:t> level 1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Bad</a:t>
            </a:r>
          </a:p>
          <a:p>
            <a:pPr lvl="1"/>
            <a:r>
              <a:rPr lang="en-US" dirty="0" smtClean="0">
                <a:latin typeface="+mn-lt"/>
              </a:rPr>
              <a:t>200-218</a:t>
            </a:r>
          </a:p>
          <a:p>
            <a:pPr lvl="1"/>
            <a:r>
              <a:rPr lang="en-US" dirty="0" smtClean="0">
                <a:latin typeface="+mn-lt"/>
              </a:rPr>
              <a:t>Avg 208</a:t>
            </a:r>
          </a:p>
          <a:p>
            <a:r>
              <a:rPr lang="en-US" dirty="0" smtClean="0">
                <a:latin typeface="+mn-lt"/>
              </a:rPr>
              <a:t>Good</a:t>
            </a:r>
          </a:p>
          <a:p>
            <a:pPr lvl="1"/>
            <a:r>
              <a:rPr lang="en-US" dirty="0" smtClean="0">
                <a:latin typeface="+mn-lt"/>
              </a:rPr>
              <a:t>230-244</a:t>
            </a:r>
          </a:p>
          <a:p>
            <a:pPr lvl="1"/>
            <a:r>
              <a:rPr lang="en-US" dirty="0" smtClean="0">
                <a:latin typeface="+mn-lt"/>
              </a:rPr>
              <a:t>Avg 236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9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I’m a DO, do I need to take USMLE?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Yes</a:t>
            </a:r>
          </a:p>
          <a:p>
            <a:r>
              <a:rPr lang="en-US" dirty="0">
                <a:latin typeface="+mn-lt"/>
                <a:hlinkClick r:id="rId3"/>
              </a:rPr>
              <a:t>http://www.ncbi.nlm.nih.gov/pmc/articles/PMC3935778/pdf/wjem-15-101.</a:t>
            </a:r>
            <a:r>
              <a:rPr lang="en-US" dirty="0" smtClean="0">
                <a:latin typeface="+mn-lt"/>
                <a:hlinkClick r:id="rId3"/>
              </a:rPr>
              <a:t>pdf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Debate on whether Boards are interchangeable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49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MSPE/Dean’s Letter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Comes out Oct 1</a:t>
            </a:r>
          </a:p>
          <a:p>
            <a:r>
              <a:rPr lang="en-US" dirty="0" smtClean="0">
                <a:latin typeface="+mn-lt"/>
              </a:rPr>
              <a:t>Summary of Clerkship Year</a:t>
            </a:r>
          </a:p>
          <a:p>
            <a:r>
              <a:rPr lang="en-US" dirty="0" smtClean="0">
                <a:latin typeface="+mn-lt"/>
              </a:rPr>
              <a:t>Looking for Red Flags?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23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Grades in EM Clerkship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Varying Grading Systems</a:t>
            </a:r>
          </a:p>
          <a:p>
            <a:r>
              <a:rPr lang="en-US" dirty="0" smtClean="0">
                <a:latin typeface="+mn-lt"/>
              </a:rPr>
              <a:t>PDs look for the Honors Category</a:t>
            </a:r>
          </a:p>
          <a:p>
            <a:r>
              <a:rPr lang="en-US" dirty="0" smtClean="0">
                <a:latin typeface="+mn-lt"/>
              </a:rPr>
              <a:t>May build into SLOE</a:t>
            </a:r>
          </a:p>
          <a:p>
            <a:r>
              <a:rPr lang="en-US" dirty="0" smtClean="0"/>
              <a:t>How are the tests run?</a:t>
            </a:r>
          </a:p>
          <a:p>
            <a:r>
              <a:rPr lang="en-US" dirty="0" smtClean="0">
                <a:latin typeface="+mn-lt"/>
              </a:rPr>
              <a:t>What makes up the grades?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12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USMLE Step 2 CK/COMLEX Level 2 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22% want a pass rate</a:t>
            </a:r>
          </a:p>
          <a:p>
            <a:r>
              <a:rPr lang="en-US" dirty="0" smtClean="0">
                <a:latin typeface="+mn-lt"/>
              </a:rPr>
              <a:t>54% want a target</a:t>
            </a:r>
          </a:p>
          <a:p>
            <a:r>
              <a:rPr lang="en-US" dirty="0" smtClean="0">
                <a:latin typeface="+mn-lt"/>
              </a:rPr>
              <a:t>25% don</a:t>
            </a:r>
            <a:r>
              <a:rPr lang="fr-FR" dirty="0" smtClean="0">
                <a:latin typeface="+mn-lt"/>
              </a:rPr>
              <a:t>’</a:t>
            </a:r>
            <a:r>
              <a:rPr lang="en-US" dirty="0" smtClean="0">
                <a:latin typeface="+mn-lt"/>
              </a:rPr>
              <a:t>t need one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49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USMLE Step 2 CK/COMLEX Level 2 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Bad</a:t>
            </a:r>
          </a:p>
          <a:p>
            <a:pPr lvl="1"/>
            <a:r>
              <a:rPr lang="en-US" dirty="0" smtClean="0">
                <a:latin typeface="+mn-lt"/>
              </a:rPr>
              <a:t>209-221</a:t>
            </a:r>
          </a:p>
          <a:p>
            <a:pPr lvl="1"/>
            <a:r>
              <a:rPr lang="en-US" dirty="0" smtClean="0">
                <a:latin typeface="+mn-lt"/>
              </a:rPr>
              <a:t>Avg 212</a:t>
            </a:r>
          </a:p>
          <a:p>
            <a:r>
              <a:rPr lang="en-US" dirty="0" smtClean="0">
                <a:latin typeface="+mn-lt"/>
              </a:rPr>
              <a:t>Good</a:t>
            </a:r>
          </a:p>
          <a:p>
            <a:pPr lvl="1"/>
            <a:r>
              <a:rPr lang="en-US" dirty="0" smtClean="0">
                <a:latin typeface="+mn-lt"/>
              </a:rPr>
              <a:t>230-250</a:t>
            </a:r>
          </a:p>
          <a:p>
            <a:pPr lvl="1"/>
            <a:r>
              <a:rPr lang="en-US" dirty="0" smtClean="0">
                <a:latin typeface="+mn-lt"/>
              </a:rPr>
              <a:t>Avg 240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99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Allopathic EM Programs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Emergency Medicine         167 </a:t>
            </a:r>
          </a:p>
          <a:p>
            <a:r>
              <a:rPr lang="en-US" dirty="0" smtClean="0">
                <a:latin typeface="+mn-lt"/>
              </a:rPr>
              <a:t>EM/IM			         13</a:t>
            </a:r>
          </a:p>
          <a:p>
            <a:r>
              <a:rPr lang="en-US" dirty="0" smtClean="0">
                <a:latin typeface="+mn-lt"/>
              </a:rPr>
              <a:t>EM/IM/Critical Care 		4</a:t>
            </a:r>
          </a:p>
          <a:p>
            <a:r>
              <a:rPr lang="en-US" dirty="0" smtClean="0">
                <a:latin typeface="+mn-lt"/>
              </a:rPr>
              <a:t>EM/Peds				4</a:t>
            </a:r>
          </a:p>
          <a:p>
            <a:r>
              <a:rPr lang="en-US" dirty="0" smtClean="0">
                <a:latin typeface="+mn-lt"/>
              </a:rPr>
              <a:t>EM/FM				2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90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Standardized Letter of Evaluation (SLOE)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Top Factor for PD in granting interviews</a:t>
            </a:r>
          </a:p>
          <a:p>
            <a:r>
              <a:rPr lang="en-US" dirty="0" smtClean="0">
                <a:latin typeface="+mn-lt"/>
              </a:rPr>
              <a:t>Home</a:t>
            </a:r>
          </a:p>
          <a:p>
            <a:r>
              <a:rPr lang="en-US" dirty="0" smtClean="0">
                <a:latin typeface="+mn-lt"/>
              </a:rPr>
              <a:t>Away</a:t>
            </a:r>
          </a:p>
          <a:p>
            <a:r>
              <a:rPr lang="en-US" dirty="0" smtClean="0"/>
              <a:t>Look at template on CORD site</a:t>
            </a:r>
          </a:p>
          <a:p>
            <a:pPr lvl="1"/>
            <a:r>
              <a:rPr lang="en-US" dirty="0">
                <a:hlinkClick r:id="rId3"/>
              </a:rPr>
              <a:t>http://www.cordem.org/files/DOCUMENTLIBRARY/SLOR/SLOE%20Standard%20Letter%20of%20Evaluation%202014.</a:t>
            </a:r>
            <a:r>
              <a:rPr lang="en-US" dirty="0" smtClean="0">
                <a:hlinkClick r:id="rId3"/>
              </a:rPr>
              <a:t>pdf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1094" y="410703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SLOE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Huge Debate</a:t>
            </a:r>
          </a:p>
          <a:p>
            <a:r>
              <a:rPr lang="en-US" dirty="0" smtClean="0"/>
              <a:t>Group SLOE ideal</a:t>
            </a:r>
          </a:p>
          <a:p>
            <a:r>
              <a:rPr lang="en-US" dirty="0" smtClean="0">
                <a:latin typeface="+mn-lt"/>
              </a:rPr>
              <a:t>Individual SLOE</a:t>
            </a:r>
          </a:p>
          <a:p>
            <a:r>
              <a:rPr lang="en-US" dirty="0" smtClean="0">
                <a:latin typeface="+mn-lt"/>
              </a:rPr>
              <a:t>Can I get 5 of them?</a:t>
            </a:r>
          </a:p>
          <a:p>
            <a:pPr lvl="1"/>
            <a:r>
              <a:rPr lang="en-US" dirty="0" smtClean="0">
                <a:latin typeface="+mn-lt"/>
              </a:rPr>
              <a:t>55% of programs require 1</a:t>
            </a:r>
          </a:p>
          <a:p>
            <a:pPr lvl="1"/>
            <a:r>
              <a:rPr lang="en-US" dirty="0" smtClean="0">
                <a:latin typeface="+mn-lt"/>
              </a:rPr>
              <a:t>36% of programs request at least 1</a:t>
            </a:r>
          </a:p>
          <a:p>
            <a:pPr lvl="1"/>
            <a:r>
              <a:rPr lang="en-US" dirty="0" smtClean="0">
                <a:latin typeface="+mn-lt"/>
              </a:rPr>
              <a:t>6% require more than 1</a:t>
            </a:r>
            <a:endParaRPr lang="en-US" dirty="0"/>
          </a:p>
          <a:p>
            <a:pPr lvl="1"/>
            <a:endParaRPr lang="en-US" dirty="0">
              <a:latin typeface="+mn-lt"/>
            </a:endParaRPr>
          </a:p>
          <a:p>
            <a:pPr marL="411480" lvl="1" indent="0">
              <a:buNone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9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SLOE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How many students rotate in the course</a:t>
            </a:r>
          </a:p>
          <a:p>
            <a:r>
              <a:rPr lang="en-US" dirty="0" smtClean="0">
                <a:latin typeface="+mn-lt"/>
              </a:rPr>
              <a:t>Grade distribution</a:t>
            </a:r>
          </a:p>
          <a:p>
            <a:r>
              <a:rPr lang="en-US" dirty="0" smtClean="0">
                <a:latin typeface="+mn-lt"/>
              </a:rPr>
              <a:t>Predictions</a:t>
            </a:r>
          </a:p>
          <a:p>
            <a:r>
              <a:rPr lang="en-US" dirty="0" smtClean="0">
                <a:latin typeface="+mn-lt"/>
              </a:rPr>
              <a:t>Global Assessments</a:t>
            </a:r>
          </a:p>
          <a:p>
            <a:r>
              <a:rPr lang="en-US" dirty="0" smtClean="0">
                <a:latin typeface="+mn-lt"/>
              </a:rPr>
              <a:t>Narrative Discussions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68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SLOE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Commitment </a:t>
            </a:r>
          </a:p>
          <a:p>
            <a:r>
              <a:rPr lang="en-US" dirty="0" smtClean="0">
                <a:latin typeface="+mn-lt"/>
              </a:rPr>
              <a:t>Work ethic</a:t>
            </a:r>
          </a:p>
          <a:p>
            <a:r>
              <a:rPr lang="en-US" dirty="0" smtClean="0">
                <a:latin typeface="+mn-lt"/>
              </a:rPr>
              <a:t>Responsibility</a:t>
            </a:r>
          </a:p>
          <a:p>
            <a:r>
              <a:rPr lang="en-US" dirty="0" smtClean="0">
                <a:latin typeface="+mn-lt"/>
              </a:rPr>
              <a:t>Develop and </a:t>
            </a:r>
            <a:r>
              <a:rPr lang="en-US" b="1" dirty="0" smtClean="0">
                <a:latin typeface="+mn-lt"/>
              </a:rPr>
              <a:t>justify</a:t>
            </a:r>
            <a:r>
              <a:rPr lang="en-US" dirty="0" smtClean="0">
                <a:latin typeface="+mn-lt"/>
              </a:rPr>
              <a:t> differential and cohesive treatment plans</a:t>
            </a:r>
          </a:p>
          <a:p>
            <a:r>
              <a:rPr lang="en-US" dirty="0" smtClean="0">
                <a:latin typeface="+mn-lt"/>
              </a:rPr>
              <a:t>Demonstrate caring nature</a:t>
            </a:r>
          </a:p>
          <a:p>
            <a:r>
              <a:rPr lang="en-US" dirty="0" smtClean="0">
                <a:latin typeface="+mn-lt"/>
              </a:rPr>
              <a:t>High contact</a:t>
            </a:r>
          </a:p>
          <a:p>
            <a:r>
              <a:rPr lang="en-US" dirty="0" smtClean="0">
                <a:latin typeface="+mn-lt"/>
              </a:rPr>
              <a:t>Test results</a:t>
            </a:r>
          </a:p>
          <a:p>
            <a:r>
              <a:rPr lang="en-US" dirty="0" smtClean="0">
                <a:latin typeface="+mn-lt"/>
              </a:rPr>
              <a:t>Narrative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90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Why Do an Away…when I have Texas?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 total EM residencies</a:t>
            </a:r>
          </a:p>
          <a:p>
            <a:pPr lvl="1"/>
            <a:r>
              <a:rPr lang="en-US" dirty="0" smtClean="0"/>
              <a:t>2 Military</a:t>
            </a:r>
          </a:p>
          <a:p>
            <a:pPr lvl="1"/>
            <a:r>
              <a:rPr lang="en-US" dirty="0" smtClean="0"/>
              <a:t>9 Civilian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Should I stay or should I GO?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Away Electives</a:t>
            </a:r>
          </a:p>
          <a:p>
            <a:pPr lvl="1"/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Setting</a:t>
            </a:r>
          </a:p>
          <a:p>
            <a:pPr lvl="1"/>
            <a:r>
              <a:rPr lang="en-US" dirty="0" err="1" smtClean="0"/>
              <a:t>Reponsibilities</a:t>
            </a:r>
            <a:endParaRPr lang="en-US" dirty="0" smtClean="0"/>
          </a:p>
          <a:p>
            <a:pPr lvl="1"/>
            <a:r>
              <a:rPr lang="en-US" dirty="0" smtClean="0"/>
              <a:t>Are you going to give me a good SLOE??!!!??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Away Electives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VSAS</a:t>
            </a:r>
          </a:p>
          <a:p>
            <a:r>
              <a:rPr lang="en-US" dirty="0" smtClean="0"/>
              <a:t>Check program website if not in VSAS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More than one away EM?</a:t>
            </a:r>
          </a:p>
          <a:p>
            <a:r>
              <a:rPr lang="en-US" dirty="0" smtClean="0">
                <a:latin typeface="+mn-lt"/>
              </a:rPr>
              <a:t>Valuable Rotations</a:t>
            </a:r>
          </a:p>
          <a:p>
            <a:pPr lvl="1"/>
            <a:r>
              <a:rPr lang="en-US" dirty="0" smtClean="0">
                <a:latin typeface="+mn-lt"/>
              </a:rPr>
              <a:t>Toxicology</a:t>
            </a:r>
          </a:p>
          <a:p>
            <a:pPr lvl="1"/>
            <a:r>
              <a:rPr lang="en-US" dirty="0" smtClean="0">
                <a:latin typeface="+mn-lt"/>
              </a:rPr>
              <a:t>Ultrasound</a:t>
            </a:r>
          </a:p>
          <a:p>
            <a:pPr lvl="1"/>
            <a:r>
              <a:rPr lang="en-US" dirty="0" smtClean="0">
                <a:latin typeface="+mn-lt"/>
              </a:rPr>
              <a:t>EMS</a:t>
            </a:r>
          </a:p>
          <a:p>
            <a:pPr lvl="1"/>
            <a:r>
              <a:rPr lang="en-US" dirty="0" smtClean="0">
                <a:latin typeface="+mn-lt"/>
              </a:rPr>
              <a:t>Advanced EM electives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63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VSAS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Permissions through your medical school</a:t>
            </a:r>
          </a:p>
          <a:p>
            <a:r>
              <a:rPr lang="en-US" dirty="0" smtClean="0">
                <a:latin typeface="+mn-lt"/>
              </a:rPr>
              <a:t>Catalogs open  </a:t>
            </a:r>
          </a:p>
          <a:p>
            <a:pPr lvl="1"/>
            <a:r>
              <a:rPr lang="en-US" dirty="0" smtClean="0">
                <a:latin typeface="+mn-lt"/>
              </a:rPr>
              <a:t>Now through spring</a:t>
            </a:r>
          </a:p>
          <a:p>
            <a:r>
              <a:rPr lang="en-US" dirty="0" smtClean="0">
                <a:latin typeface="+mn-lt"/>
              </a:rPr>
              <a:t>Applications accepted</a:t>
            </a:r>
          </a:p>
          <a:p>
            <a:pPr lvl="1"/>
            <a:r>
              <a:rPr lang="en-US" dirty="0" smtClean="0">
                <a:latin typeface="+mn-lt"/>
              </a:rPr>
              <a:t>Variable but typically March 1 and on</a:t>
            </a:r>
          </a:p>
          <a:p>
            <a:pPr lvl="1"/>
            <a:r>
              <a:rPr lang="en-US" dirty="0">
                <a:latin typeface="+mn-lt"/>
                <a:hlinkClick r:id="rId2"/>
              </a:rPr>
              <a:t>https://services.aamc.org/20/vsas/public/schools</a:t>
            </a:r>
            <a:r>
              <a:rPr lang="en-US" dirty="0" smtClean="0">
                <a:latin typeface="+mn-lt"/>
                <a:hlinkClick r:id="rId2"/>
              </a:rPr>
              <a:t>/</a:t>
            </a:r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27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What should my year look like?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313512"/>
              </p:ext>
            </p:extLst>
          </p:nvPr>
        </p:nvGraphicFramePr>
        <p:xfrm>
          <a:off x="457199" y="2209800"/>
          <a:ext cx="8534401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5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References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2015 NRMP Advanced Data Table </a:t>
            </a:r>
          </a:p>
          <a:p>
            <a:pPr lvl="1"/>
            <a:r>
              <a:rPr lang="en-US" dirty="0">
                <a:hlinkClick r:id="rId2"/>
              </a:rPr>
              <a:t>http://www.nrmp.org/wp-content/uploads/2015/03/</a:t>
            </a:r>
            <a:r>
              <a:rPr lang="en-US" dirty="0" smtClean="0">
                <a:hlinkClick r:id="rId2"/>
              </a:rPr>
              <a:t>ADT2015_final.pdf</a:t>
            </a:r>
            <a:r>
              <a:rPr lang="en-US" dirty="0" smtClean="0"/>
              <a:t>	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2014 NRMP Program Director Survey</a:t>
            </a:r>
          </a:p>
          <a:p>
            <a:pPr lvl="1"/>
            <a:r>
              <a:rPr lang="en-US" dirty="0" smtClean="0">
                <a:latin typeface="+mn-lt"/>
                <a:hlinkClick r:id="rId3"/>
              </a:rPr>
              <a:t>http</a:t>
            </a:r>
            <a:r>
              <a:rPr lang="en-US" dirty="0">
                <a:latin typeface="+mn-lt"/>
                <a:hlinkClick r:id="rId3"/>
              </a:rPr>
              <a:t>://www.nrmp.org/2014-program-director-survey-report-now-available</a:t>
            </a:r>
            <a:r>
              <a:rPr lang="en-US" dirty="0" smtClean="0">
                <a:latin typeface="+mn-lt"/>
                <a:hlinkClick r:id="rId3"/>
              </a:rPr>
              <a:t>/</a:t>
            </a:r>
            <a:endParaRPr lang="en-US" dirty="0" smtClean="0">
              <a:latin typeface="+mn-lt"/>
            </a:endParaRPr>
          </a:p>
          <a:p>
            <a:pPr marL="228600" lvl="1" indent="0">
              <a:buNone/>
            </a:pPr>
            <a:endParaRPr lang="en-US" dirty="0" smtClean="0">
              <a:latin typeface="+mn-lt"/>
            </a:endParaRPr>
          </a:p>
          <a:p>
            <a:pPr marL="411480" lvl="1" indent="0">
              <a:buNone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31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Osteopathic EM Programs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59 Programs with multiple new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Thanks for Participating</a:t>
            </a:r>
            <a:endParaRPr lang="en-US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2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2015 NRMP DATA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2352 Applicants</a:t>
            </a:r>
          </a:p>
          <a:p>
            <a:r>
              <a:rPr lang="en-US" dirty="0" smtClean="0"/>
              <a:t>1821 PGY-1 Positions</a:t>
            </a:r>
          </a:p>
          <a:p>
            <a:r>
              <a:rPr lang="en-US" dirty="0" smtClean="0"/>
              <a:t>1613 Filled by US Seniors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Cambria"/>
              </a:rPr>
              <a:t>Unfilled spots in EM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n-lt"/>
                <a:cs typeface="Cambria"/>
              </a:rPr>
              <a:t>2015	   7</a:t>
            </a:r>
          </a:p>
          <a:p>
            <a:r>
              <a:rPr lang="en-US" dirty="0" smtClean="0">
                <a:latin typeface="+mn-lt"/>
                <a:cs typeface="Cambria"/>
              </a:rPr>
              <a:t>2014	 14</a:t>
            </a:r>
          </a:p>
          <a:p>
            <a:r>
              <a:rPr lang="en-US" dirty="0" smtClean="0">
                <a:latin typeface="+mn-lt"/>
                <a:cs typeface="Cambria"/>
              </a:rPr>
              <a:t>2013	   3</a:t>
            </a:r>
          </a:p>
          <a:p>
            <a:r>
              <a:rPr lang="en-US" dirty="0" smtClean="0">
                <a:latin typeface="+mn-lt"/>
                <a:cs typeface="Cambria"/>
              </a:rPr>
              <a:t>2012</a:t>
            </a:r>
            <a:r>
              <a:rPr lang="en-US" dirty="0">
                <a:latin typeface="+mn-lt"/>
                <a:cs typeface="Cambria"/>
              </a:rPr>
              <a:t>	</a:t>
            </a:r>
            <a:r>
              <a:rPr lang="en-US" dirty="0" smtClean="0">
                <a:latin typeface="+mn-lt"/>
                <a:cs typeface="Cambria"/>
              </a:rPr>
              <a:t>   0</a:t>
            </a:r>
          </a:p>
          <a:p>
            <a:r>
              <a:rPr lang="en-US" dirty="0" smtClean="0">
                <a:latin typeface="+mn-lt"/>
                <a:cs typeface="Cambria"/>
              </a:rPr>
              <a:t>2011	   5</a:t>
            </a:r>
          </a:p>
          <a:p>
            <a:r>
              <a:rPr lang="en-US" dirty="0" smtClean="0">
                <a:latin typeface="+mn-lt"/>
                <a:cs typeface="Cambria"/>
              </a:rPr>
              <a:t>2010      	 16</a:t>
            </a:r>
          </a:p>
          <a:p>
            <a:r>
              <a:rPr lang="en-US" dirty="0" smtClean="0">
                <a:latin typeface="+mn-lt"/>
                <a:cs typeface="Cambria"/>
              </a:rPr>
              <a:t>2009     	 13</a:t>
            </a:r>
          </a:p>
          <a:p>
            <a:r>
              <a:rPr lang="en-US" dirty="0" smtClean="0">
                <a:latin typeface="+mn-lt"/>
                <a:cs typeface="Cambria"/>
              </a:rPr>
              <a:t>2008       	 29 </a:t>
            </a:r>
          </a:p>
          <a:p>
            <a:r>
              <a:rPr lang="en-US" dirty="0" smtClean="0">
                <a:latin typeface="+mn-lt"/>
                <a:cs typeface="Cambria"/>
              </a:rPr>
              <a:t>2007         	   6</a:t>
            </a:r>
          </a:p>
          <a:p>
            <a:r>
              <a:rPr lang="en-US" dirty="0" smtClean="0">
                <a:latin typeface="+mn-lt"/>
                <a:cs typeface="Cambria"/>
              </a:rPr>
              <a:t>2006        	 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848600" cy="1371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Century Gothic"/>
                <a:cs typeface="Century Gothic"/>
              </a:rPr>
              <a:t>Why Emergency Medicine?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148638" cy="5029200"/>
          </a:xfrm>
        </p:spPr>
        <p:txBody>
          <a:bodyPr>
            <a:norm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Cambria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>
                <a:latin typeface="+mn-lt"/>
                <a:cs typeface="Cambria"/>
              </a:rPr>
              <a:t>The art of multi-</a:t>
            </a:r>
            <a:r>
              <a:rPr lang="en-US" dirty="0" smtClean="0">
                <a:latin typeface="+mn-lt"/>
                <a:cs typeface="Cambria"/>
              </a:rPr>
              <a:t>tasking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>
                <a:latin typeface="+mn-lt"/>
                <a:cs typeface="Cambria"/>
              </a:rPr>
              <a:t>Undifferentiated Patient</a:t>
            </a:r>
            <a:endParaRPr lang="en-US" dirty="0">
              <a:latin typeface="+mn-lt"/>
              <a:cs typeface="Cambria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>
                <a:latin typeface="+mn-lt"/>
                <a:cs typeface="Cambria"/>
              </a:rPr>
              <a:t>Shifts - balance / lifestyle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>
                <a:latin typeface="+mn-lt"/>
                <a:cs typeface="Cambria"/>
              </a:rPr>
              <a:t>Various career paths 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>
                <a:latin typeface="+mn-lt"/>
                <a:cs typeface="Cambria"/>
              </a:rPr>
              <a:t> Community ED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>
                <a:latin typeface="+mn-lt"/>
                <a:cs typeface="Cambria"/>
              </a:rPr>
              <a:t> </a:t>
            </a:r>
            <a:r>
              <a:rPr lang="en-US" sz="2000" dirty="0" smtClean="0">
                <a:latin typeface="+mn-lt"/>
                <a:cs typeface="Cambria"/>
              </a:rPr>
              <a:t>Academic</a:t>
            </a:r>
            <a:endParaRPr lang="en-US" dirty="0">
              <a:latin typeface="+mn-lt"/>
              <a:cs typeface="Cambria"/>
            </a:endParaRP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800" dirty="0">
                <a:latin typeface="+mn-lt"/>
                <a:cs typeface="Cambria"/>
              </a:rPr>
              <a:t> Peds </a:t>
            </a:r>
            <a:r>
              <a:rPr lang="en-US" sz="1800" dirty="0" smtClean="0">
                <a:latin typeface="+mn-lt"/>
                <a:cs typeface="Cambria"/>
              </a:rPr>
              <a:t>EM</a:t>
            </a: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600" dirty="0" smtClean="0">
                <a:latin typeface="+mn-lt"/>
                <a:cs typeface="Cambria"/>
              </a:rPr>
              <a:t> </a:t>
            </a:r>
            <a:r>
              <a:rPr lang="en-US" sz="1600" dirty="0">
                <a:latin typeface="+mn-lt"/>
                <a:cs typeface="Cambria"/>
              </a:rPr>
              <a:t>Toxicology</a:t>
            </a: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800" dirty="0">
                <a:latin typeface="+mn-lt"/>
                <a:cs typeface="Cambria"/>
              </a:rPr>
              <a:t> EMS</a:t>
            </a: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800" dirty="0">
                <a:latin typeface="+mn-lt"/>
                <a:cs typeface="Cambria"/>
              </a:rPr>
              <a:t> </a:t>
            </a:r>
            <a:r>
              <a:rPr lang="en-US" sz="1800" dirty="0" smtClean="0">
                <a:latin typeface="+mn-lt"/>
                <a:cs typeface="Cambria"/>
              </a:rPr>
              <a:t>Wilderness</a:t>
            </a:r>
            <a:endParaRPr lang="en-US" sz="1800" dirty="0">
              <a:latin typeface="+mn-lt"/>
              <a:cs typeface="Cambria"/>
            </a:endParaRP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800" dirty="0">
                <a:latin typeface="+mn-lt"/>
                <a:cs typeface="Cambria"/>
              </a:rPr>
              <a:t> Tactical, </a:t>
            </a:r>
            <a:r>
              <a:rPr lang="en-US" sz="1800" dirty="0" smtClean="0">
                <a:latin typeface="+mn-lt"/>
                <a:cs typeface="Cambria"/>
              </a:rPr>
              <a:t>Disaster</a:t>
            </a: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800" dirty="0" smtClean="0">
                <a:latin typeface="+mn-lt"/>
                <a:cs typeface="Cambria"/>
              </a:rPr>
              <a:t> Global Health</a:t>
            </a: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dirty="0" smtClean="0">
                <a:latin typeface="+mn-lt"/>
                <a:cs typeface="Cambria"/>
              </a:rPr>
              <a:t> Educational</a:t>
            </a:r>
          </a:p>
          <a:p>
            <a:pPr lvl="2" indent="-274320">
              <a:lnSpc>
                <a:spcPct val="80000"/>
              </a:lnSpc>
              <a:buFont typeface="Wingdings 2"/>
              <a:buChar char=""/>
              <a:defRPr/>
            </a:pPr>
            <a:r>
              <a:rPr lang="en-US" sz="1800" dirty="0" smtClean="0">
                <a:latin typeface="+mn-lt"/>
                <a:cs typeface="Cambria"/>
              </a:rPr>
              <a:t> Administrative</a:t>
            </a:r>
          </a:p>
          <a:p>
            <a:pPr marL="365760" lvl="1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Cambria"/>
            </a:endParaRP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latin typeface="+mn-lt"/>
              <a:cs typeface="Cambri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Application Process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>
                <a:cs typeface="Cambria"/>
              </a:rPr>
              <a:t>Electronic Residency Application Service (ERAS)</a:t>
            </a:r>
          </a:p>
          <a:p>
            <a:pPr marL="617220" lvl="1" indent="-320040">
              <a:buFont typeface="Wingdings"/>
              <a:buChar char=""/>
              <a:defRPr/>
            </a:pPr>
            <a:r>
              <a:rPr lang="en-US" dirty="0">
                <a:cs typeface="Cambria"/>
              </a:rPr>
              <a:t>Know the dates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>
                <a:cs typeface="Cambria"/>
              </a:rPr>
              <a:t>Numbers of applications depend on competitiveness of specialty, grades, USMLE/COMLEX scores, and other background of the student</a:t>
            </a:r>
          </a:p>
          <a:p>
            <a:pPr marL="617220" lvl="1" indent="-320040">
              <a:buFont typeface="Wingdings"/>
              <a:buChar char=""/>
              <a:defRPr/>
            </a:pPr>
            <a:r>
              <a:rPr lang="en-US" dirty="0">
                <a:cs typeface="Cambria"/>
              </a:rPr>
              <a:t>Advisors will assist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/>
                <a:cs typeface="Century Gothic"/>
              </a:rPr>
              <a:t>Web Resources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7200" dirty="0" smtClean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7200" dirty="0" smtClean="0">
                <a:latin typeface="+mn-lt"/>
                <a:cs typeface="Cambria"/>
              </a:rPr>
              <a:t>The Primer </a:t>
            </a:r>
          </a:p>
          <a:p>
            <a:pPr lvl="1" indent="-320040">
              <a:buFont typeface="Wingdings"/>
              <a:buChar char=""/>
              <a:defRPr/>
            </a:pPr>
            <a:r>
              <a:rPr lang="en-US" sz="7200" dirty="0">
                <a:latin typeface="+mn-lt"/>
                <a:cs typeface="Cambria"/>
              </a:rPr>
              <a:t>Memorize </a:t>
            </a:r>
            <a:r>
              <a:rPr lang="en-US" sz="7200" dirty="0" smtClean="0">
                <a:latin typeface="+mn-lt"/>
                <a:cs typeface="Cambria"/>
              </a:rPr>
              <a:t>it</a:t>
            </a:r>
          </a:p>
          <a:p>
            <a:pPr lvl="1" indent="-320040">
              <a:buFont typeface="Wingdings"/>
              <a:buChar char=""/>
              <a:defRPr/>
            </a:pPr>
            <a:r>
              <a:rPr lang="en-US" sz="7200" dirty="0">
                <a:latin typeface="+mn-lt"/>
                <a:cs typeface="Cambria"/>
                <a:hlinkClick r:id="rId3"/>
              </a:rPr>
              <a:t>http://www.saem.org/docs/students/emclership_primer_manual_1.pdf?sfvrsn=</a:t>
            </a:r>
            <a:r>
              <a:rPr lang="en-US" sz="7200" dirty="0" smtClean="0">
                <a:latin typeface="+mn-lt"/>
                <a:cs typeface="Cambria"/>
                <a:hlinkClick r:id="rId3"/>
              </a:rPr>
              <a:t>2</a:t>
            </a:r>
            <a:endParaRPr lang="en-US" sz="7200" dirty="0" smtClean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7200" dirty="0" smtClean="0">
                <a:latin typeface="+mn-lt"/>
                <a:cs typeface="Cambria"/>
              </a:rPr>
              <a:t>The Textbook for EM</a:t>
            </a:r>
          </a:p>
          <a:p>
            <a:pPr lvl="1" indent="-320040">
              <a:buFont typeface="Wingdings"/>
              <a:buChar char=""/>
              <a:defRPr/>
            </a:pPr>
            <a:r>
              <a:rPr lang="en-US" sz="7200" dirty="0" smtClean="0">
                <a:latin typeface="+mn-lt"/>
                <a:cs typeface="Cambria"/>
              </a:rPr>
              <a:t>Clerkship Directors in </a:t>
            </a:r>
            <a:r>
              <a:rPr lang="en-US" sz="7200" dirty="0">
                <a:latin typeface="+mn-lt"/>
                <a:cs typeface="Cambria"/>
              </a:rPr>
              <a:t>EM  </a:t>
            </a:r>
            <a:endParaRPr lang="en-US" sz="7200" dirty="0" smtClean="0">
              <a:latin typeface="+mn-lt"/>
              <a:cs typeface="Cambria"/>
            </a:endParaRPr>
          </a:p>
          <a:p>
            <a:pPr lvl="1" indent="-320040">
              <a:buFont typeface="Wingdings"/>
              <a:buChar char=""/>
              <a:defRPr/>
            </a:pPr>
            <a:r>
              <a:rPr lang="en-US" sz="7200" dirty="0" smtClean="0">
                <a:latin typeface="+mn-lt"/>
                <a:cs typeface="Cambria"/>
                <a:hlinkClick r:id="rId4"/>
              </a:rPr>
              <a:t>http</a:t>
            </a:r>
            <a:r>
              <a:rPr lang="en-US" sz="7200" dirty="0">
                <a:latin typeface="+mn-lt"/>
                <a:cs typeface="Cambria"/>
                <a:hlinkClick r:id="rId4"/>
              </a:rPr>
              <a:t>://</a:t>
            </a:r>
            <a:r>
              <a:rPr lang="en-US" sz="7200" dirty="0" smtClean="0">
                <a:latin typeface="+mn-lt"/>
                <a:cs typeface="Cambria"/>
                <a:hlinkClick r:id="rId4"/>
              </a:rPr>
              <a:t>www.cdemcurriculum.org</a:t>
            </a:r>
            <a:endParaRPr lang="en-US" sz="7200" dirty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7200" dirty="0" smtClean="0">
                <a:latin typeface="+mn-lt"/>
                <a:cs typeface="Cambria"/>
              </a:rPr>
              <a:t>Society </a:t>
            </a:r>
            <a:r>
              <a:rPr lang="en-US" sz="7200" dirty="0">
                <a:latin typeface="+mn-lt"/>
                <a:cs typeface="Cambria"/>
              </a:rPr>
              <a:t>for Academic Emergency Medicine </a:t>
            </a:r>
            <a:r>
              <a:rPr lang="en-US" sz="7200" dirty="0" smtClean="0">
                <a:latin typeface="+mn-lt"/>
                <a:cs typeface="Cambria"/>
              </a:rPr>
              <a:t> SAEM</a:t>
            </a:r>
          </a:p>
          <a:p>
            <a:pPr lvl="1">
              <a:defRPr/>
            </a:pPr>
            <a:r>
              <a:rPr lang="en-US" sz="7200" dirty="0">
                <a:latin typeface="+mn-lt"/>
                <a:cs typeface="Cambria"/>
                <a:hlinkClick r:id="rId5"/>
              </a:rPr>
              <a:t>http://www.saem.org/membership/medical-</a:t>
            </a:r>
            <a:r>
              <a:rPr lang="en-US" sz="7200" dirty="0" smtClean="0">
                <a:latin typeface="+mn-lt"/>
                <a:cs typeface="Cambria"/>
                <a:hlinkClick r:id="rId5"/>
              </a:rPr>
              <a:t>students</a:t>
            </a:r>
            <a:endParaRPr lang="en-US" sz="7200" dirty="0" smtClean="0">
              <a:latin typeface="+mn-lt"/>
              <a:cs typeface="Cambria"/>
            </a:endParaRPr>
          </a:p>
          <a:p>
            <a:pPr lvl="1">
              <a:defRPr/>
            </a:pPr>
            <a:r>
              <a:rPr lang="en-US" sz="7200" dirty="0" smtClean="0">
                <a:latin typeface="+mn-lt"/>
                <a:cs typeface="Cambria"/>
              </a:rPr>
              <a:t> Residency Catalog </a:t>
            </a:r>
          </a:p>
          <a:p>
            <a:pPr lvl="1">
              <a:defRPr/>
            </a:pPr>
            <a:r>
              <a:rPr lang="en-US" sz="7200" dirty="0" smtClean="0">
                <a:latin typeface="+mn-lt"/>
                <a:cs typeface="Cambria"/>
              </a:rPr>
              <a:t> Clerkship Catalog </a:t>
            </a:r>
          </a:p>
          <a:p>
            <a:pPr lvl="1">
              <a:defRPr/>
            </a:pPr>
            <a:r>
              <a:rPr lang="en-US" sz="7200" dirty="0" smtClean="0">
                <a:latin typeface="+mn-lt"/>
                <a:cs typeface="Cambria"/>
              </a:rPr>
              <a:t> Student resource pages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7200" dirty="0">
                <a:cs typeface="Cambria"/>
              </a:rPr>
              <a:t>American College of Osteopathic Emergency Physicians (ACOEP)</a:t>
            </a:r>
          </a:p>
          <a:p>
            <a:pPr marL="617220" lvl="1" indent="-320040">
              <a:buFont typeface="Wingdings"/>
              <a:buChar char=""/>
              <a:defRPr/>
            </a:pPr>
            <a:r>
              <a:rPr lang="en-US" sz="6800" dirty="0">
                <a:cs typeface="Cambria"/>
                <a:hlinkClick r:id="rId6"/>
              </a:rPr>
              <a:t>http://www.acoep.org/pages/gme-res-prog</a:t>
            </a:r>
            <a:endParaRPr lang="en-US" sz="6800" dirty="0">
              <a:cs typeface="Cambria"/>
            </a:endParaRPr>
          </a:p>
          <a:p>
            <a:pPr lvl="1">
              <a:defRPr/>
            </a:pPr>
            <a:endParaRPr lang="en-US" sz="1400" dirty="0" smtClean="0">
              <a:latin typeface="+mn-lt"/>
              <a:cs typeface="Cambria"/>
            </a:endParaRPr>
          </a:p>
          <a:p>
            <a:pPr lvl="1">
              <a:defRPr/>
            </a:pPr>
            <a:endParaRPr lang="en-US" sz="1400" dirty="0" smtClean="0">
              <a:latin typeface="+mn-lt"/>
              <a:cs typeface="Cambria"/>
            </a:endParaRPr>
          </a:p>
          <a:p>
            <a:pPr lvl="1">
              <a:defRPr/>
            </a:pPr>
            <a:endParaRPr lang="en-US" sz="1400" dirty="0" smtClean="0">
              <a:latin typeface="+mn-lt"/>
              <a:cs typeface="Cambri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>
                <a:latin typeface="+mn-lt"/>
                <a:cs typeface="Cambria"/>
              </a:rPr>
              <a:t> </a:t>
            </a:r>
            <a:r>
              <a:rPr lang="en-US" sz="2000" dirty="0" smtClean="0">
                <a:latin typeface="+mn-lt"/>
                <a:cs typeface="Cambria"/>
              </a:rPr>
              <a:t>    </a:t>
            </a:r>
            <a:endParaRPr lang="en-US" sz="2000" dirty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2000" b="1" dirty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2000" dirty="0">
              <a:latin typeface="+mn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281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Cambria"/>
              </a:rPr>
              <a:t>Web Resources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>
                <a:latin typeface="+mn-lt"/>
                <a:cs typeface="Cambria"/>
              </a:rPr>
              <a:t>Emergency </a:t>
            </a:r>
            <a:r>
              <a:rPr lang="en-US" sz="2000" dirty="0">
                <a:latin typeface="+mn-lt"/>
                <a:cs typeface="Cambria"/>
              </a:rPr>
              <a:t>Medicine Residents Association                 </a:t>
            </a:r>
            <a:r>
              <a:rPr lang="en-US" sz="2000" u="sng" dirty="0">
                <a:latin typeface="+mn-lt"/>
                <a:cs typeface="Cambria"/>
                <a:hlinkClick r:id="rId2"/>
              </a:rPr>
              <a:t>http://www.emra.org/Content.aspx?id=</a:t>
            </a:r>
            <a:r>
              <a:rPr lang="en-US" sz="2000" u="sng" dirty="0" smtClean="0">
                <a:latin typeface="+mn-lt"/>
                <a:cs typeface="Cambria"/>
                <a:hlinkClick r:id="rId2"/>
              </a:rPr>
              <a:t>280</a:t>
            </a:r>
            <a:endParaRPr lang="en-US" sz="2000" u="sng" dirty="0" smtClean="0">
              <a:latin typeface="+mn-lt"/>
              <a:cs typeface="Cambria"/>
            </a:endParaRPr>
          </a:p>
          <a:p>
            <a:pPr>
              <a:defRPr/>
            </a:pPr>
            <a:r>
              <a:rPr lang="en-US" sz="2000" dirty="0" smtClean="0">
                <a:latin typeface="+mn-lt"/>
                <a:cs typeface="Cambria"/>
              </a:rPr>
              <a:t>American </a:t>
            </a:r>
            <a:r>
              <a:rPr lang="en-US" sz="2000" dirty="0">
                <a:latin typeface="+mn-lt"/>
                <a:cs typeface="Cambria"/>
              </a:rPr>
              <a:t>College of Emergency Physicians                  </a:t>
            </a:r>
            <a:r>
              <a:rPr lang="en-US" sz="2000" u="sng" dirty="0">
                <a:latin typeface="+mn-lt"/>
                <a:cs typeface="Cambria"/>
                <a:hlinkClick r:id="rId3"/>
              </a:rPr>
              <a:t>http://</a:t>
            </a:r>
            <a:r>
              <a:rPr lang="en-US" sz="2000" u="sng" dirty="0" smtClean="0">
                <a:latin typeface="+mn-lt"/>
                <a:cs typeface="Cambria"/>
                <a:hlinkClick r:id="rId3"/>
              </a:rPr>
              <a:t>www.acep.org/content.aspx?id=42074</a:t>
            </a:r>
            <a:endParaRPr lang="en-US" dirty="0">
              <a:latin typeface="+mn-lt"/>
              <a:cs typeface="Cambria"/>
            </a:endParaRPr>
          </a:p>
          <a:p>
            <a:pPr>
              <a:defRPr/>
            </a:pPr>
            <a:r>
              <a:rPr lang="en-US" sz="2000" dirty="0" smtClean="0">
                <a:latin typeface="+mn-lt"/>
                <a:cs typeface="Cambria"/>
              </a:rPr>
              <a:t> </a:t>
            </a:r>
            <a:r>
              <a:rPr lang="en-US" sz="2000" dirty="0">
                <a:latin typeface="+mn-lt"/>
                <a:cs typeface="Cambria"/>
              </a:rPr>
              <a:t>American Academy of Emergency Physicians  </a:t>
            </a:r>
            <a:r>
              <a:rPr lang="en-US" sz="2000" dirty="0" smtClean="0">
                <a:latin typeface="+mn-lt"/>
                <a:cs typeface="Cambria"/>
              </a:rPr>
              <a:t>   </a:t>
            </a:r>
            <a:endParaRPr lang="en-US" sz="2000" dirty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0" dirty="0">
                <a:latin typeface="+mn-lt"/>
                <a:cs typeface="Cambria"/>
              </a:rPr>
              <a:t> </a:t>
            </a:r>
            <a:r>
              <a:rPr lang="en-US" sz="2000" dirty="0" smtClean="0">
                <a:latin typeface="+mn-lt"/>
                <a:cs typeface="Cambria"/>
              </a:rPr>
              <a:t>     </a:t>
            </a:r>
            <a:r>
              <a:rPr lang="en-US" sz="2000" u="sng" dirty="0" smtClean="0">
                <a:latin typeface="+mn-lt"/>
                <a:cs typeface="Cambria"/>
                <a:hlinkClick r:id="rId4"/>
              </a:rPr>
              <a:t>http://www.aaemrsa.org</a:t>
            </a:r>
            <a:endParaRPr lang="en-US" sz="2000" u="sng" dirty="0" smtClean="0">
              <a:latin typeface="+mn-lt"/>
              <a:cs typeface="Cambria"/>
            </a:endParaRPr>
          </a:p>
          <a:p>
            <a:pPr>
              <a:defRPr/>
            </a:pPr>
            <a:r>
              <a:rPr lang="en-US" sz="2000" dirty="0" smtClean="0">
                <a:latin typeface="+mn-lt"/>
                <a:cs typeface="Cambria"/>
              </a:rPr>
              <a:t>VSAS</a:t>
            </a:r>
            <a:r>
              <a:rPr lang="en-US" sz="2000" dirty="0">
                <a:latin typeface="+mn-lt"/>
                <a:cs typeface="Cambria"/>
              </a:rPr>
              <a:t>- Visiting Student  Application </a:t>
            </a:r>
            <a:r>
              <a:rPr lang="en-US" sz="2000" dirty="0" smtClean="0">
                <a:latin typeface="+mn-lt"/>
                <a:cs typeface="Cambria"/>
              </a:rPr>
              <a:t>Servic</a:t>
            </a:r>
            <a:r>
              <a:rPr lang="en-US" sz="2000" dirty="0" smtClean="0">
                <a:latin typeface="+mn-lt"/>
                <a:cs typeface="Cambria"/>
                <a:hlinkClick r:id="rId5"/>
              </a:rPr>
              <a:t>https</a:t>
            </a:r>
            <a:r>
              <a:rPr lang="en-US" sz="2000" dirty="0">
                <a:latin typeface="+mn-lt"/>
                <a:cs typeface="Cambria"/>
                <a:hlinkClick r:id="rId5"/>
              </a:rPr>
              <a:t>://services.aamc.org/20/vsas</a:t>
            </a:r>
            <a:r>
              <a:rPr lang="en-US" sz="2000" dirty="0" smtClean="0">
                <a:latin typeface="+mn-lt"/>
                <a:cs typeface="Cambria"/>
                <a:hlinkClick r:id="rId5"/>
              </a:rPr>
              <a:t>/</a:t>
            </a:r>
            <a:endParaRPr lang="en-US" sz="2000" dirty="0" smtClean="0">
              <a:latin typeface="+mn-lt"/>
              <a:cs typeface="Cambria"/>
            </a:endParaRPr>
          </a:p>
          <a:p>
            <a:pPr>
              <a:defRPr/>
            </a:pPr>
            <a:r>
              <a:rPr lang="en-US" sz="2000" dirty="0" smtClean="0">
                <a:latin typeface="+mn-lt"/>
                <a:cs typeface="Cambria"/>
              </a:rPr>
              <a:t>FREIDA</a:t>
            </a:r>
            <a:endParaRPr lang="en-US" sz="2000" dirty="0">
              <a:latin typeface="+mn-lt"/>
              <a:cs typeface="Cambria"/>
            </a:endParaRPr>
          </a:p>
          <a:p>
            <a:pPr marL="365760" lvl="1" indent="0">
              <a:buNone/>
              <a:defRPr/>
            </a:pPr>
            <a:r>
              <a:rPr lang="en-US" sz="1700" dirty="0">
                <a:latin typeface="+mn-lt"/>
                <a:cs typeface="Cambria"/>
                <a:hlinkClick r:id="rId6"/>
              </a:rPr>
              <a:t>http://www.ama-assn.org/ama/pub/education-careers/graduate-medical-education/freida-</a:t>
            </a:r>
            <a:r>
              <a:rPr lang="en-US" sz="1700" dirty="0" smtClean="0">
                <a:latin typeface="+mn-lt"/>
                <a:cs typeface="Cambria"/>
                <a:hlinkClick r:id="rId6"/>
              </a:rPr>
              <a:t>online.page</a:t>
            </a:r>
            <a:endParaRPr lang="en-US" sz="1700" dirty="0" smtClean="0">
              <a:latin typeface="+mn-lt"/>
              <a:cs typeface="Cambria"/>
            </a:endParaRPr>
          </a:p>
          <a:p>
            <a:pPr marL="365760" lvl="1" indent="0">
              <a:buNone/>
              <a:defRPr/>
            </a:pPr>
            <a:endParaRPr lang="en-US" sz="1700" dirty="0">
              <a:latin typeface="+mn-lt"/>
              <a:cs typeface="Cambria"/>
            </a:endParaRPr>
          </a:p>
          <a:p>
            <a:pPr>
              <a:buNone/>
              <a:defRPr/>
            </a:pPr>
            <a:endParaRPr lang="en-US" sz="2000" dirty="0" smtClean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sz="2000" dirty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2000" b="1" dirty="0">
              <a:latin typeface="+mn-lt"/>
              <a:cs typeface="Cambria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2000" dirty="0">
              <a:latin typeface="+mn-lt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12814</TotalTime>
  <Words>650</Words>
  <Application>Microsoft Office PowerPoint</Application>
  <PresentationFormat>On-screen Show (4:3)</PresentationFormat>
  <Paragraphs>227</Paragraphs>
  <Slides>30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Apothecary</vt:lpstr>
      <vt:lpstr>Keep Austin Weird, Not Your SLOE</vt:lpstr>
      <vt:lpstr>Allopathic EM Programs</vt:lpstr>
      <vt:lpstr>Osteopathic EM Programs</vt:lpstr>
      <vt:lpstr>2015 NRMP DATA</vt:lpstr>
      <vt:lpstr>Unfilled spots in EM</vt:lpstr>
      <vt:lpstr>Why Emergency Medicine?</vt:lpstr>
      <vt:lpstr>Application Process</vt:lpstr>
      <vt:lpstr>Web Resources</vt:lpstr>
      <vt:lpstr>Web Resources</vt:lpstr>
      <vt:lpstr>FOAM ME</vt:lpstr>
      <vt:lpstr>Don’t Believe Just One Source</vt:lpstr>
      <vt:lpstr>Factors In Getting AN EM Interview</vt:lpstr>
      <vt:lpstr>SteP1/COMLEX Level 1</vt:lpstr>
      <vt:lpstr>Step1/CoMlex level 1</vt:lpstr>
      <vt:lpstr>I’m a DO, do I need to take USMLE?</vt:lpstr>
      <vt:lpstr>MSPE/Dean’s Letter</vt:lpstr>
      <vt:lpstr>Grades in EM Clerkship</vt:lpstr>
      <vt:lpstr>USMLE Step 2 CK/COMLEX Level 2 CE </vt:lpstr>
      <vt:lpstr>USMLE Step 2 CK/COMLEX Level 2 CE </vt:lpstr>
      <vt:lpstr>Standardized Letter of Evaluation (SLOE)</vt:lpstr>
      <vt:lpstr>SLOE</vt:lpstr>
      <vt:lpstr>SLOE</vt:lpstr>
      <vt:lpstr>SLOE</vt:lpstr>
      <vt:lpstr>Why Do an Away…when I have Texas?</vt:lpstr>
      <vt:lpstr>Should I stay or should I GO?</vt:lpstr>
      <vt:lpstr>Away Electives</vt:lpstr>
      <vt:lpstr>VSAS</vt:lpstr>
      <vt:lpstr>What should my year look like?</vt:lpstr>
      <vt:lpstr>References</vt:lpstr>
      <vt:lpstr>Thanks for Participating</vt:lpstr>
    </vt:vector>
  </TitlesOfParts>
  <Company>U.T. Southwestern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Catie</dc:creator>
  <cp:lastModifiedBy>Catie</cp:lastModifiedBy>
  <cp:revision>150</cp:revision>
  <dcterms:created xsi:type="dcterms:W3CDTF">2010-04-12T18:28:21Z</dcterms:created>
  <dcterms:modified xsi:type="dcterms:W3CDTF">2015-04-25T16:02:27Z</dcterms:modified>
</cp:coreProperties>
</file>